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48" r:id="rId1"/>
  </p:sldMasterIdLst>
  <p:notesMasterIdLst>
    <p:notesMasterId r:id="rId60"/>
  </p:notesMasterIdLst>
  <p:sldIdLst>
    <p:sldId id="370" r:id="rId2"/>
    <p:sldId id="372" r:id="rId3"/>
    <p:sldId id="257" r:id="rId4"/>
    <p:sldId id="256" r:id="rId5"/>
    <p:sldId id="293" r:id="rId6"/>
    <p:sldId id="258" r:id="rId7"/>
    <p:sldId id="386" r:id="rId8"/>
    <p:sldId id="377" r:id="rId9"/>
    <p:sldId id="374" r:id="rId10"/>
    <p:sldId id="262" r:id="rId11"/>
    <p:sldId id="297" r:id="rId12"/>
    <p:sldId id="300" r:id="rId13"/>
    <p:sldId id="301" r:id="rId14"/>
    <p:sldId id="354" r:id="rId15"/>
    <p:sldId id="363" r:id="rId16"/>
    <p:sldId id="375" r:id="rId17"/>
    <p:sldId id="306" r:id="rId18"/>
    <p:sldId id="366" r:id="rId19"/>
    <p:sldId id="367" r:id="rId20"/>
    <p:sldId id="389" r:id="rId21"/>
    <p:sldId id="310" r:id="rId22"/>
    <p:sldId id="378" r:id="rId23"/>
    <p:sldId id="312" r:id="rId24"/>
    <p:sldId id="299" r:id="rId25"/>
    <p:sldId id="314" r:id="rId26"/>
    <p:sldId id="368" r:id="rId27"/>
    <p:sldId id="313" r:id="rId28"/>
    <p:sldId id="317" r:id="rId29"/>
    <p:sldId id="379" r:id="rId30"/>
    <p:sldId id="319" r:id="rId31"/>
    <p:sldId id="316" r:id="rId32"/>
    <p:sldId id="321" r:id="rId33"/>
    <p:sldId id="348" r:id="rId34"/>
    <p:sldId id="323" r:id="rId35"/>
    <p:sldId id="369" r:id="rId36"/>
    <p:sldId id="380" r:id="rId37"/>
    <p:sldId id="326" r:id="rId38"/>
    <p:sldId id="327" r:id="rId39"/>
    <p:sldId id="328" r:id="rId40"/>
    <p:sldId id="351" r:id="rId41"/>
    <p:sldId id="330" r:id="rId42"/>
    <p:sldId id="331" r:id="rId43"/>
    <p:sldId id="381" r:id="rId44"/>
    <p:sldId id="334" r:id="rId45"/>
    <p:sldId id="336" r:id="rId46"/>
    <p:sldId id="338" r:id="rId47"/>
    <p:sldId id="352" r:id="rId48"/>
    <p:sldId id="342" r:id="rId49"/>
    <p:sldId id="343" r:id="rId50"/>
    <p:sldId id="382" r:id="rId51"/>
    <p:sldId id="335" r:id="rId52"/>
    <p:sldId id="337" r:id="rId53"/>
    <p:sldId id="339" r:id="rId54"/>
    <p:sldId id="353" r:id="rId55"/>
    <p:sldId id="344" r:id="rId56"/>
    <p:sldId id="345" r:id="rId57"/>
    <p:sldId id="383" r:id="rId58"/>
    <p:sldId id="289" r:id="rId59"/>
  </p:sldIdLst>
  <p:sldSz cx="7772400" cy="10058400"/>
  <p:notesSz cx="10058400" cy="7772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81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5F5A4A-0C82-4809-9899-BCC4C4D24CE2}" v="32" dt="2025-08-19T18:59:30.9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41" autoAdjust="0"/>
    <p:restoredTop sz="94610"/>
  </p:normalViewPr>
  <p:slideViewPr>
    <p:cSldViewPr snapToGrid="0" snapToObjects="1">
      <p:cViewPr>
        <p:scale>
          <a:sx n="75" d="100"/>
          <a:sy n="75" d="100"/>
        </p:scale>
        <p:origin x="1566" y="-6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4335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88DFD8-C562-5EBA-AEB0-D2EC225CF1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20717F-053C-1219-6872-C23A66292D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5F3A3A-5658-7B66-3199-C53F73A6DF7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6E3ED36-8600-D1C4-675F-51B452747973}"/>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7801359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129E9-E1EB-32E3-ECF2-F979D554F9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BBC8AF-007D-532B-1022-7E717913D9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C950F1-791A-8A35-0CBD-4D1AB922CC2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C4590B5-97FB-3DE8-B3FD-F4189C74BB2C}"/>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9230824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0410E4-C310-A8BD-B127-85E7440F3F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2954F3-7C98-C8AC-1B9E-7C734A7AC7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8100F2-E376-F43F-498A-E51862889EE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15CC4A1-FFE0-96D7-84AB-446C54C807BF}"/>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267936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5145E-C711-0A03-8BD0-592DF69305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178459-2937-FB09-D465-7AC7B41C10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2879A0-C05F-8B74-E302-63BD17999F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7782AD5-3DB3-E12C-69B6-4B862127CBE5}"/>
              </a:ext>
            </a:extLst>
          </p:cNvPr>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5748829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191B0-B291-A298-C543-7AEBB30108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4E5CB1-298F-D77B-54DF-80A11F492E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38A2A2-4ABC-1C14-CD51-BC97992FB40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8212DC9-ABC5-4F8F-9D15-D1BCFA57C0F0}"/>
              </a:ext>
            </a:extLst>
          </p:cNvPr>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124559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582A18-AA2A-2546-D871-2D2E42DFD8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1D0835-ECCE-37F2-77B5-F7B57A1386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AC96E4-BE08-294C-BA36-E4AEF719855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0E0528C-C738-7DA7-3F93-378DDE216B08}"/>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22192998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4814CA-CC62-F78E-053F-D09EB3C624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1E4DEF-6A97-DD46-B6EC-C6AA91BE1A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C126A6-6A0E-233F-81BC-03CE060F57B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12E11B6-DC64-3A93-720A-766BA5C59786}"/>
              </a:ext>
            </a:extLst>
          </p:cNvPr>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39817446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340CB0-F93F-5641-42B2-18C7B288A7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3EC806-82BC-601D-F32A-5C89BFB701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A0D1D2-EFD7-4880-4F4C-D120CC2CC9F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35E38CB-0522-F488-E38B-EABC2391BB1F}"/>
              </a:ext>
            </a:extLst>
          </p:cNvPr>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32211452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0732DF-AC81-C2FB-3CF3-DCBDBAA75A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BB0EAE-ABA5-A47E-3311-4D7759C35B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F00DEE-CC9E-A845-A58F-8391145B08C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8AC28D-5E40-B77F-DE17-93300B9999D2}"/>
              </a:ext>
            </a:extLst>
          </p:cNvPr>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189548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F1CED9-800F-73B0-A9AC-F5A5DB3A03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BBBD60-52F5-001C-59C6-7E68FA4B25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59CDB51-C79A-D512-214B-4DC27362806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DEFCCA5-82BB-EA3D-606E-61B7F3E68011}"/>
              </a:ext>
            </a:extLst>
          </p:cNvPr>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25961336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1C6F8-D9E4-D393-3EBC-A51D9CF1AD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399CAB-3C70-46C3-6EDD-E01D20BCF1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1E1638F-C403-BFD3-1B72-5F4675710CF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02CAA30-953D-8806-DB28-DDAACC03ABE2}"/>
              </a:ext>
            </a:extLst>
          </p:cNvPr>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25222914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208B3F-8084-F268-AE27-17294FBFBC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007FD5-A51B-39B3-B646-CD53D38452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73632E-CDCC-270B-07DA-A89F19BB060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070516D-EE94-332E-E528-FD8FBC721CC8}"/>
              </a:ext>
            </a:extLst>
          </p:cNvPr>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30039157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E8520-E04C-2863-1829-D982CC9AE8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3BE36D-7963-6EE1-032C-1A95169AF5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13EDE4-D64D-F5C7-2E4C-615F4410C0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2EBC581-A06E-397E-3BD7-45BC0711CB3F}"/>
              </a:ext>
            </a:extLst>
          </p:cNvPr>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23702952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267B00-F579-B16C-476D-14C956DCF0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4D8D0D-4CD8-E8AA-E072-02EB21BE3D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229470-F526-D6FC-D8E5-7F7978222F1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D5B033-42A4-BDE9-0632-2D7EFDAD25C7}"/>
              </a:ext>
            </a:extLst>
          </p:cNvPr>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530830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3E653B-31EC-01DB-B918-316FA09A07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79F0F6-B9DB-E43C-FC33-D91269F9DB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47C4E0-B045-4C15-07D7-18A93747554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2396C0B-C087-82C8-3107-5FCADA7A67FE}"/>
              </a:ext>
            </a:extLst>
          </p:cNvPr>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38131972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88EDE-0767-24F0-4978-802297F07F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ABF545-6CD7-D821-862B-76853CAC6E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825CBF-5BC4-9F8C-3C3E-ADDBF085DDC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871D3E1-A8EA-562B-1562-C64ECCB29E51}"/>
              </a:ext>
            </a:extLst>
          </p:cNvPr>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1456628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6FBB68-8CA3-A2BC-099D-78B99A3A147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DEF4A22-9A54-7C72-E54A-7032899F19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758AD9-7671-D084-1475-DAF724E0B44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53A221B-5649-2ED0-C395-E2557F8704A4}"/>
              </a:ext>
            </a:extLst>
          </p:cNvPr>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4185692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C943FF-1131-2A0B-5C34-E6046C7871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A09EC9-D311-A2A9-9F1F-7C7E0DB735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A27932-32BA-1802-F879-3128D8784F0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45E1C45-A9D5-89F9-E722-163D31403E12}"/>
              </a:ext>
            </a:extLst>
          </p:cNvPr>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288959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D5BB4C-6310-FED2-3CDE-5C2E487B26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098B6B-9F08-A0B7-3B1E-474815C8A7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00DC7E-7B0C-84E0-AB3F-7794702B0F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6E244CE-9E70-DF4F-2BC6-7DCDEBAA3F66}"/>
              </a:ext>
            </a:extLst>
          </p:cNvPr>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36359323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76B8A3-2EEA-6CC2-B64E-63F788518C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CEBCA2-D54E-A1E2-C471-90A1E73829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F9C898-BB11-E220-7101-36CD1FF8F98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3A618A7-FF63-DF40-A6DC-ECEFB8C7FF01}"/>
              </a:ext>
            </a:extLst>
          </p:cNvPr>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24782520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D96F8D-EEE5-C81B-FE86-8832996EFE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30E6FD-CD99-C060-155C-194399ACEC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3170660-3E6F-0327-405A-9CF29605F69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E62C558-D588-BF2D-1D2E-F2AE46D0CA85}"/>
              </a:ext>
            </a:extLst>
          </p:cNvPr>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33035645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CCD89E-E678-0EC2-E392-3314423118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D42F6A-6CC4-4EC3-8962-72873F750F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08E6F01-2CFD-4533-7C7B-9FDA0C25F8A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75D6347-EF1B-023B-8E78-CEEED279F441}"/>
              </a:ext>
            </a:extLst>
          </p:cNvPr>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428627832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5FAC0E-6765-65BF-8EA6-B1CB7261F7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752289-5B85-7F12-C2C1-C4E473C24D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B3FE1C-D227-9228-8373-7CBF2CC4B85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3956CA3-7E28-EC8E-F755-667629D33D6C}"/>
              </a:ext>
            </a:extLst>
          </p:cNvPr>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34668402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0347D-2F20-5868-B08B-A656D7C4FC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4CE28B-219E-E4CB-5C50-3F04A57092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6958ED-C7DC-5EE3-E19F-23D5AEDF47F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FBA81FF-EA1D-A809-7051-3E603747D51A}"/>
              </a:ext>
            </a:extLst>
          </p:cNvPr>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28923439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35523F-1476-7680-98DD-F1A445F590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DBC76E-D5A1-E060-C888-340CC907DB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4AAC9D-5D77-DBDC-6674-49C557626A4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E09C618-0D1D-FB33-E45F-8A7F0D6557EA}"/>
              </a:ext>
            </a:extLst>
          </p:cNvPr>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24333671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E91034-B771-5F94-BB37-7FAF6B0959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1E06D1-C8D4-C2A7-9470-4AB4043F1D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45BAAA-4B48-6767-952D-8B22DE6D75D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8500C64-69E5-D3A3-1B7D-4E77718B16BD}"/>
              </a:ext>
            </a:extLst>
          </p:cNvPr>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32588789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A31D3D-0A06-6EBC-CD7D-983E756EF2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8DE206-0FB4-FEAF-6A61-03AF6F4087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10B23B-4374-C60F-629C-545BA0050D6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BBFC7A5-1CAE-3166-32F1-E274E92C8DE5}"/>
              </a:ext>
            </a:extLst>
          </p:cNvPr>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72862129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BF6784-5B15-3FB8-C76A-46D3EC15EC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5123B2-9F45-DB9F-053D-FD605C85B7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74038D-5DCE-BFCF-BD49-1B061969BFA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77EC4A8-92A0-7C65-F190-949299640A10}"/>
              </a:ext>
            </a:extLst>
          </p:cNvPr>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33783839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FEADAC-2AA1-946B-8981-FD0BE647A64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1BA0C4-AB83-A33A-3DF6-31237BFA55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8DC6CF-C8A2-C0A3-5B59-6BD1A533F1C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8F891F9-8E20-873A-0DD5-DCDB53FCF4FB}"/>
              </a:ext>
            </a:extLst>
          </p:cNvPr>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3640230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2C92BF-0F6B-8981-21B8-45D0DDEBCD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D88F98-07E3-42DD-8FAF-9A1012D36F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F20DD5-E4C4-8828-2D87-974E0124A4F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5E18163-4901-4C73-633A-B9345510DDDD}"/>
              </a:ext>
            </a:extLst>
          </p:cNvPr>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23259140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A401D4-E936-2045-EABF-71A0CA6297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6AC24B-05E6-0296-21D7-D725E58203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825842-2569-B8DD-6807-9F7F0742101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41F21AB-A7A3-25B2-6900-21FA7F5328FB}"/>
              </a:ext>
            </a:extLst>
          </p:cNvPr>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36426894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432DF6-9675-0FC8-53DB-5B75640F9B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593875-B68B-51D0-49D9-B6A98A429F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0C940-2A3C-5F97-03DA-0FACE8E4D5B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E3B2CF9-B0B6-4128-FFED-03FC225FEBF2}"/>
              </a:ext>
            </a:extLst>
          </p:cNvPr>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297353198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27E5CB-D1B8-4C93-2651-C5EDA14754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C217E2-FDB8-1A01-D0F1-10D63081C6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2B5AA1-55FE-8A75-2EB5-5D07C77DF4E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4D00706-EC88-2A26-2D77-92D41577B9BC}"/>
              </a:ext>
            </a:extLst>
          </p:cNvPr>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94919887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BE349E-802E-D0D1-C039-914E82231D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8F6963-C3B9-2F3C-1279-22AE636BF8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B13CEA-9515-D035-74BD-C080B545954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DAC78F0-B4A0-53F2-C971-EB4C4C7FB7B8}"/>
              </a:ext>
            </a:extLst>
          </p:cNvPr>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232856087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F307C2-E8B3-5507-7F17-937096765F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6D7AC0-7B01-9D5C-8428-E30475B53A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66EEC47-BE70-8317-7105-C378993AA41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69EF054-B768-5F5E-6F00-F02A7AC0435B}"/>
              </a:ext>
            </a:extLst>
          </p:cNvPr>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420026159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5353A3-99CD-C5C7-75BA-1CE3642737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B43A7E-D04C-7BFC-9463-75F4A56879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CCCA55-A030-45FF-78D8-747D6F5E8B1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755A722-6018-849B-CB2D-DFB86B2A3AB3}"/>
              </a:ext>
            </a:extLst>
          </p:cNvPr>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425923085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26517-23D6-2BC3-5DDD-E61205847E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B9E37C-8C5C-39C8-49C0-4230C9B949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C50950-1C9B-E4A5-8C36-F4A35602766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A16FF32-5A22-FF85-0459-7B888592719B}"/>
              </a:ext>
            </a:extLst>
          </p:cNvPr>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283682571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126D47-CAB7-2497-B6BE-F22B74053A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45E78B-B6BE-725D-5FFA-DF7ADBA2D7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0F8F3C-A15F-B5BE-D99A-CEB4EAF5F6C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F8E99A8-9280-4377-8CC2-830E4C8BFB8C}"/>
              </a:ext>
            </a:extLst>
          </p:cNvPr>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132687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BC257F-F688-440B-D8A5-4E2648FF12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29F11C-4031-2DE0-1E9D-BE5148A7BA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D750CB-BBA2-9715-FFFF-3A0F5D8C51A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D11B5AD-9675-3C05-D660-EC0027AEA4D1}"/>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82827023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9D3A38-74A0-6507-9CD6-DB0A5D6D8C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15D9B4-9F3B-649D-87D4-951805787A9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BB13DA-2708-8C28-728B-75B745C3489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67E45DE-A4D6-BE50-F9E9-C51A30809E0F}"/>
              </a:ext>
            </a:extLst>
          </p:cNvPr>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17208381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B7E18C-74A8-A6DF-2964-89D4A073B8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4D6DB5-0CE2-3926-A8EB-F12606CAA2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134F62-95AC-2908-CAFD-ABC024EDA93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3C0F4B6-C56F-7681-624A-4128FC08C958}"/>
              </a:ext>
            </a:extLst>
          </p:cNvPr>
          <p:cNvSpPr>
            <a:spLocks noGrp="1"/>
          </p:cNvSpPr>
          <p:nvPr>
            <p:ph type="sldNum" sz="quarter" idx="10"/>
          </p:nvPr>
        </p:nvSpPr>
        <p:spPr/>
        <p:txBody>
          <a:bodyPr/>
          <a:lstStyle/>
          <a:p>
            <a:fld id="{F7021451-1387-4CA6-816F-3879F97B5CBC}" type="slidenum">
              <a:rPr lang="en-US"/>
              <a:t>51</a:t>
            </a:fld>
            <a:endParaRPr lang="en-US"/>
          </a:p>
        </p:txBody>
      </p:sp>
    </p:spTree>
    <p:extLst>
      <p:ext uri="{BB962C8B-B14F-4D97-AF65-F5344CB8AC3E}">
        <p14:creationId xmlns:p14="http://schemas.microsoft.com/office/powerpoint/2010/main" val="9101780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474EA0-7758-EB50-5B0F-BAA988A1B1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7C4605-A29C-2137-2BAD-E8E239C63C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2ED9AD-0265-5DFC-37EB-8498BBBFD16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B6D40F6-FB34-469B-8F29-8D9CF215B068}"/>
              </a:ext>
            </a:extLst>
          </p:cNvPr>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99545457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98A4CD-1459-7739-CCAE-73B051E487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AD962B1-BF15-390D-A873-CB03C8534D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77639D-8E63-6EB5-BDAD-E2D5CC33DB0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474595-1B24-B4BE-FFE7-BFB64FC7B2BB}"/>
              </a:ext>
            </a:extLst>
          </p:cNvPr>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41754108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F6225B-D201-A047-39EB-7879F69C64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387F0A-6277-EFF5-BAD8-9E542656CD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FFC454-E143-FCF6-144B-2FAD68F4F74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A1F77C0-8FA5-A6C6-8B1B-D767A5E134C8}"/>
              </a:ext>
            </a:extLst>
          </p:cNvPr>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41413847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5E90A8-5716-1D5A-EE0E-5DC03C4155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20DBCD-6F20-C987-70D3-BB08E82E9F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FD7858-D3BF-4589-D8D7-3B58FFF3A98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0347C6A-274E-98C3-3CF1-A78080BB6543}"/>
              </a:ext>
            </a:extLst>
          </p:cNvPr>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9592887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A8681D-6F6B-B98E-13A1-2A2B5AC40F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AB920F-0C7D-D7C9-5513-783534CE70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DB42B8-AC9A-AAA4-14B7-A6DE229BC48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8350E15-99D2-C854-B530-4910B26A3D51}"/>
              </a:ext>
            </a:extLst>
          </p:cNvPr>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41845375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8CA4F-EEF4-F807-861F-CA54DDE27B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BF7AF6-74DE-C673-5542-41808DC6AA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9EF44D-A5EB-4B46-96FB-909BCB6902C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035E555-54F0-99AF-5AFA-58C948E1E17A}"/>
              </a:ext>
            </a:extLst>
          </p:cNvPr>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262970464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9ECF63-52C9-863F-C424-12E86691B0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3B1796A-032E-339E-0C49-F14B3B054E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895CF1-57EB-1656-342B-62EDB71BE76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B3C5D1C-D2C1-6D6E-741D-8BB589D72A73}"/>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5399720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A0B3B1-8C5B-D36E-DA12-7D40371815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91EB9B-9B70-05E1-11F5-14B9195750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A241F2-25B7-4853-9B2E-88D6554B5E8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F4D668B-FB10-2B53-8204-AA62BCBF8673}"/>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6225607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7475C7-A978-D159-85EF-75729A389F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035283-75CC-80BA-4693-840B4475AD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A14920-6170-6FEE-D6EE-A30A06FD412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100E78F-7B0B-2478-EE39-6FF0BE26B76A}"/>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840505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3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8.png"/><Relationship Id="rId7"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9.png"/><Relationship Id="rId4" Type="http://schemas.openxmlformats.org/officeDocument/2006/relationships/image" Target="../media/image9.png"/></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8.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9.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3.png"/><Relationship Id="rId7" Type="http://schemas.openxmlformats.org/officeDocument/2006/relationships/image" Target="../media/image18.png"/><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9.png"/><Relationship Id="rId4" Type="http://schemas.openxmlformats.org/officeDocument/2006/relationships/image" Target="../media/image8.png"/></Relationships>
</file>

<file path=ppt/slides/_rels/slide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1.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2.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4.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9.png"/></Relationships>
</file>

<file path=ppt/slides/_rels/slide4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4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47.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9.png"/><Relationship Id="rId4" Type="http://schemas.openxmlformats.org/officeDocument/2006/relationships/image" Target="../media/image9.png"/></Relationships>
</file>

<file path=ppt/slides/_rels/slide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4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9.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0.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1.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9.png"/></Relationships>
</file>

<file path=ppt/slides/_rels/slide5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2.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5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5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8.png"/><Relationship Id="rId7" Type="http://schemas.openxmlformats.org/officeDocument/2006/relationships/image" Target="../media/image18.png"/><Relationship Id="rId2" Type="http://schemas.openxmlformats.org/officeDocument/2006/relationships/notesSlide" Target="../notesSlides/notesSlide54.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9.png"/><Relationship Id="rId4" Type="http://schemas.openxmlformats.org/officeDocument/2006/relationships/image" Target="../media/image9.png"/></Relationships>
</file>

<file path=ppt/slides/_rels/slide5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5.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image" Target="../media/image9.png"/></Relationships>
</file>

<file path=ppt/slides/_rels/slide5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6.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12.png"/></Relationships>
</file>

<file path=ppt/slides/_rels/slide5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7.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0.png"/><Relationship Id="rId2" Type="http://schemas.openxmlformats.org/officeDocument/2006/relationships/notesSlide" Target="../notesSlides/notesSlide58.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2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E9B1733-C7EC-6CC8-539C-09B14A3AD35F}"/>
              </a:ext>
            </a:extLst>
          </p:cNvPr>
          <p:cNvSpPr/>
          <p:nvPr/>
        </p:nvSpPr>
        <p:spPr>
          <a:xfrm>
            <a:off x="0" y="1167611"/>
            <a:ext cx="5010150" cy="3090064"/>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2" descr="preencoded.png"/>
          <p:cNvPicPr>
            <a:picLocks noChangeAspect="1"/>
          </p:cNvPicPr>
          <p:nvPr/>
        </p:nvPicPr>
        <p:blipFill>
          <a:blip r:embed="rId3"/>
          <a:stretch>
            <a:fillRect/>
          </a:stretch>
        </p:blipFill>
        <p:spPr>
          <a:xfrm>
            <a:off x="3678050" y="1128112"/>
            <a:ext cx="1343025" cy="1343025"/>
          </a:xfrm>
          <a:prstGeom prst="rect">
            <a:avLst/>
          </a:prstGeom>
        </p:spPr>
      </p:pic>
      <p:pic>
        <p:nvPicPr>
          <p:cNvPr id="5" name="Image 3"/>
          <p:cNvPicPr>
            <a:picLocks/>
          </p:cNvPicPr>
          <p:nvPr/>
        </p:nvPicPr>
        <p:blipFill>
          <a:blip r:embed="rId4"/>
          <a:srcRect b="3797"/>
          <a:stretch>
            <a:fillRect/>
          </a:stretch>
        </p:blipFill>
        <p:spPr>
          <a:xfrm>
            <a:off x="3174" y="4257675"/>
            <a:ext cx="7776036" cy="4128644"/>
          </a:xfrm>
          <a:prstGeom prst="rect">
            <a:avLst/>
          </a:prstGeom>
        </p:spPr>
      </p:pic>
      <p:pic>
        <p:nvPicPr>
          <p:cNvPr id="6" name="Image 4" descr="preencoded.png"/>
          <p:cNvPicPr>
            <a:picLocks noChangeAspect="1"/>
          </p:cNvPicPr>
          <p:nvPr/>
        </p:nvPicPr>
        <p:blipFill>
          <a:blip r:embed="rId5"/>
          <a:stretch>
            <a:fillRect/>
          </a:stretch>
        </p:blipFill>
        <p:spPr>
          <a:xfrm>
            <a:off x="4862751" y="6588008"/>
            <a:ext cx="1752600" cy="1864976"/>
          </a:xfrm>
          <a:prstGeom prst="rect">
            <a:avLst/>
          </a:prstGeom>
        </p:spPr>
      </p:pic>
      <p:pic>
        <p:nvPicPr>
          <p:cNvPr id="7" name="Image 5" descr="preencoded.png"/>
          <p:cNvPicPr>
            <a:picLocks noChangeAspect="1"/>
          </p:cNvPicPr>
          <p:nvPr/>
        </p:nvPicPr>
        <p:blipFill>
          <a:blip r:embed="rId6"/>
          <a:stretch>
            <a:fillRect/>
          </a:stretch>
        </p:blipFill>
        <p:spPr>
          <a:xfrm>
            <a:off x="6607635" y="6575307"/>
            <a:ext cx="1171575" cy="1877677"/>
          </a:xfrm>
          <a:prstGeom prst="rect">
            <a:avLst/>
          </a:prstGeom>
        </p:spPr>
      </p:pic>
      <p:pic>
        <p:nvPicPr>
          <p:cNvPr id="8" name="Image 6" descr="preencoded.png"/>
          <p:cNvPicPr>
            <a:picLocks noChangeAspect="1"/>
          </p:cNvPicPr>
          <p:nvPr/>
        </p:nvPicPr>
        <p:blipFill>
          <a:blip r:embed="rId7"/>
          <a:stretch>
            <a:fillRect/>
          </a:stretch>
        </p:blipFill>
        <p:spPr>
          <a:xfrm>
            <a:off x="551487" y="9286170"/>
            <a:ext cx="6652174" cy="190500"/>
          </a:xfrm>
          <a:prstGeom prst="rect">
            <a:avLst/>
          </a:prstGeom>
        </p:spPr>
      </p:pic>
      <p:sp>
        <p:nvSpPr>
          <p:cNvPr id="9" name="Text 0"/>
          <p:cNvSpPr/>
          <p:nvPr/>
        </p:nvSpPr>
        <p:spPr>
          <a:xfrm>
            <a:off x="589348" y="1530953"/>
            <a:ext cx="3429000" cy="2158651"/>
          </a:xfrm>
          <a:prstGeom prst="rect">
            <a:avLst/>
          </a:prstGeom>
          <a:noFill/>
          <a:ln/>
        </p:spPr>
        <p:txBody>
          <a:bodyPr wrap="square" lIns="0" tIns="0" rIns="0" bIns="0" rtlCol="0" anchor="ctr"/>
          <a:lstStyle/>
          <a:p>
            <a:pPr marL="0" indent="0" algn="l">
              <a:lnSpc>
                <a:spcPts val="5500"/>
              </a:lnSpc>
              <a:buNone/>
            </a:pPr>
            <a:r>
              <a:rPr lang="en-US" sz="3600" b="1" dirty="0">
                <a:solidFill>
                  <a:srgbClr val="FFFFFF"/>
                </a:solidFill>
                <a:latin typeface="Titillium Web" panose="00000500000000000000" pitchFamily="2" charset="0"/>
                <a:ea typeface="Arimo" pitchFamily="34" charset="-122"/>
                <a:cs typeface="Arimo" pitchFamily="34" charset="-120"/>
              </a:rPr>
              <a:t>AS-IS </a:t>
            </a:r>
          </a:p>
          <a:p>
            <a:pPr marL="0" indent="0" algn="l">
              <a:lnSpc>
                <a:spcPts val="5500"/>
              </a:lnSpc>
              <a:buNone/>
            </a:pPr>
            <a:r>
              <a:rPr lang="en-US" sz="3600" b="1" dirty="0">
                <a:solidFill>
                  <a:srgbClr val="FFFFFF"/>
                </a:solidFill>
                <a:latin typeface="Titillium Web" panose="00000500000000000000" pitchFamily="2" charset="0"/>
                <a:ea typeface="Arimo" pitchFamily="34" charset="-122"/>
                <a:cs typeface="Arimo" pitchFamily="34" charset="-120"/>
              </a:rPr>
              <a:t>ANALYSIS</a:t>
            </a:r>
          </a:p>
          <a:p>
            <a:pPr marL="0" indent="0" algn="l">
              <a:lnSpc>
                <a:spcPts val="5500"/>
              </a:lnSpc>
              <a:buNone/>
            </a:pPr>
            <a:r>
              <a:rPr lang="en-US" sz="3600" b="1" dirty="0">
                <a:solidFill>
                  <a:srgbClr val="FFFFFF"/>
                </a:solidFill>
                <a:latin typeface="Titillium Web" panose="00000500000000000000" pitchFamily="2" charset="0"/>
                <a:ea typeface="Arimo" pitchFamily="34" charset="-122"/>
                <a:cs typeface="Arimo" pitchFamily="34" charset="-120"/>
              </a:rPr>
              <a:t>REPORT</a:t>
            </a:r>
          </a:p>
        </p:txBody>
      </p:sp>
      <p:sp>
        <p:nvSpPr>
          <p:cNvPr id="10" name="Text 1"/>
          <p:cNvSpPr/>
          <p:nvPr/>
        </p:nvSpPr>
        <p:spPr>
          <a:xfrm>
            <a:off x="586267" y="3215135"/>
            <a:ext cx="3362325" cy="228600"/>
          </a:xfrm>
          <a:prstGeom prst="rect">
            <a:avLst/>
          </a:prstGeom>
          <a:noFill/>
          <a:ln/>
        </p:spPr>
        <p:txBody>
          <a:bodyPr wrap="square" lIns="0" tIns="0" rIns="0" bIns="0" rtlCol="0" anchor="ctr"/>
          <a:lstStyle/>
          <a:p>
            <a:pPr marL="0" indent="0" algn="l">
              <a:lnSpc>
                <a:spcPct val="99141"/>
              </a:lnSpc>
              <a:buNone/>
            </a:pPr>
            <a:r>
              <a:rPr lang="en-US" sz="1200" dirty="0">
                <a:solidFill>
                  <a:srgbClr val="17630E"/>
                </a:solidFill>
                <a:latin typeface="Arimo" pitchFamily="34" charset="0"/>
                <a:ea typeface="Arimo" pitchFamily="34" charset="-122"/>
                <a:cs typeface="Arimo" pitchFamily="34" charset="-120"/>
              </a:rPr>
              <a:t>.</a:t>
            </a:r>
            <a:endParaRPr lang="en-US" sz="1200" dirty="0"/>
          </a:p>
        </p:txBody>
      </p:sp>
      <p:sp>
        <p:nvSpPr>
          <p:cNvPr id="11" name="Text 2"/>
          <p:cNvSpPr/>
          <p:nvPr/>
        </p:nvSpPr>
        <p:spPr>
          <a:xfrm>
            <a:off x="594654" y="432399"/>
            <a:ext cx="1952625" cy="285750"/>
          </a:xfrm>
          <a:prstGeom prst="rect">
            <a:avLst/>
          </a:prstGeom>
          <a:noFill/>
          <a:ln/>
        </p:spPr>
        <p:txBody>
          <a:bodyPr wrap="square" lIns="0" tIns="0" rIns="0" bIns="0" rtlCol="0" anchor="ctr"/>
          <a:lstStyle/>
          <a:p>
            <a:pPr marL="0" indent="0" algn="l">
              <a:lnSpc>
                <a:spcPct val="66563"/>
              </a:lnSpc>
              <a:buNone/>
            </a:pPr>
            <a:endParaRPr lang="en-US" sz="2250" dirty="0"/>
          </a:p>
        </p:txBody>
      </p:sp>
      <p:sp>
        <p:nvSpPr>
          <p:cNvPr id="12" name="Text 3"/>
          <p:cNvSpPr/>
          <p:nvPr/>
        </p:nvSpPr>
        <p:spPr>
          <a:xfrm>
            <a:off x="5517813" y="2457583"/>
            <a:ext cx="1876425" cy="1476375"/>
          </a:xfrm>
          <a:prstGeom prst="rect">
            <a:avLst/>
          </a:prstGeom>
          <a:noFill/>
          <a:ln/>
        </p:spPr>
        <p:txBody>
          <a:bodyPr wrap="square" lIns="0" tIns="0" rIns="0" bIns="0" rtlCol="0" anchor="ctr"/>
          <a:lstStyle/>
          <a:p>
            <a:pPr marL="0" indent="0" algn="l">
              <a:lnSpc>
                <a:spcPct val="91365"/>
              </a:lnSpc>
              <a:buNone/>
            </a:pPr>
            <a:r>
              <a:rPr lang="en-US" sz="1200" b="1" dirty="0">
                <a:solidFill>
                  <a:srgbClr val="000000"/>
                </a:solidFill>
                <a:latin typeface="Arimo" pitchFamily="34" charset="0"/>
                <a:ea typeface="Arimo" pitchFamily="34" charset="-122"/>
              </a:rPr>
              <a:t>COOL RUNNINGS POULTRY</a:t>
            </a:r>
            <a:endParaRPr lang="en-US" sz="1200" dirty="0"/>
          </a:p>
          <a:p>
            <a:pPr marL="0" indent="0" algn="l">
              <a:lnSpc>
                <a:spcPct val="91365"/>
              </a:lnSpc>
              <a:buNone/>
            </a:pPr>
            <a:r>
              <a:rPr lang="en-US" sz="1200" dirty="0">
                <a:solidFill>
                  <a:srgbClr val="000000"/>
                </a:solidFill>
              </a:rPr>
              <a:t> </a:t>
            </a:r>
            <a:endParaRPr lang="en-US" sz="1200" dirty="0"/>
          </a:p>
          <a:p>
            <a:pPr marL="0" indent="0" algn="l">
              <a:lnSpc>
                <a:spcPct val="91365"/>
              </a:lnSpc>
              <a:buNone/>
            </a:pPr>
            <a:r>
              <a:rPr lang="en-US" sz="1200" dirty="0">
                <a:solidFill>
                  <a:srgbClr val="000000"/>
                </a:solidFill>
                <a:latin typeface="Arimo" pitchFamily="34" charset="0"/>
                <a:ea typeface="Arimo" pitchFamily="34" charset="-122"/>
                <a:cs typeface="Arimo" pitchFamily="34" charset="-120"/>
              </a:rPr>
              <a:t>Nongoma</a:t>
            </a:r>
          </a:p>
          <a:p>
            <a:pPr>
              <a:lnSpc>
                <a:spcPct val="91365"/>
              </a:lnSpc>
            </a:pPr>
            <a:r>
              <a:rPr lang="en-US" sz="1200" dirty="0">
                <a:solidFill>
                  <a:srgbClr val="000000"/>
                </a:solidFill>
                <a:latin typeface="Arimo" pitchFamily="34" charset="0"/>
                <a:ea typeface="Arimo" pitchFamily="34" charset="-122"/>
                <a:cs typeface="Arimo" pitchFamily="34" charset="-120"/>
              </a:rPr>
              <a:t>KwaZulu-Natal</a:t>
            </a:r>
          </a:p>
          <a:p>
            <a:pPr>
              <a:lnSpc>
                <a:spcPct val="91365"/>
              </a:lnSpc>
            </a:pPr>
            <a:r>
              <a:rPr lang="en-US" sz="1200" dirty="0">
                <a:solidFill>
                  <a:srgbClr val="000000"/>
                </a:solidFill>
                <a:latin typeface="Arimo" pitchFamily="34" charset="0"/>
                <a:ea typeface="Arimo" pitchFamily="34" charset="-122"/>
                <a:cs typeface="Arimo" pitchFamily="34" charset="-120"/>
              </a:rPr>
              <a:t>3950</a:t>
            </a:r>
          </a:p>
          <a:p>
            <a:pPr>
              <a:lnSpc>
                <a:spcPct val="91365"/>
              </a:lnSpc>
            </a:pPr>
            <a:r>
              <a:rPr lang="en-US" sz="1200" dirty="0">
                <a:solidFill>
                  <a:srgbClr val="000000"/>
                </a:solidFill>
                <a:latin typeface="Arimo" pitchFamily="34" charset="0"/>
                <a:ea typeface="Arimo" pitchFamily="34" charset="-122"/>
                <a:cs typeface="Arimo" pitchFamily="34" charset="-120"/>
              </a:rPr>
              <a:t>South Africa</a:t>
            </a:r>
          </a:p>
          <a:p>
            <a:pPr marL="0" indent="0" algn="l">
              <a:lnSpc>
                <a:spcPct val="91365"/>
              </a:lnSpc>
              <a:buNone/>
            </a:pPr>
            <a:r>
              <a:rPr lang="en-US" sz="1200" dirty="0">
                <a:solidFill>
                  <a:srgbClr val="000000"/>
                </a:solidFill>
                <a:latin typeface="Arimo" pitchFamily="34" charset="0"/>
                <a:ea typeface="Arimo" pitchFamily="34" charset="-122"/>
                <a:cs typeface="Arimo" pitchFamily="34" charset="-120"/>
              </a:rPr>
              <a:t> </a:t>
            </a:r>
          </a:p>
        </p:txBody>
      </p:sp>
      <p:sp>
        <p:nvSpPr>
          <p:cNvPr id="13" name="Text 4"/>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endParaRPr lang="en-US" sz="1200" dirty="0"/>
          </a:p>
        </p:txBody>
      </p:sp>
      <p:sp>
        <p:nvSpPr>
          <p:cNvPr id="15" name="Rectangle 14">
            <a:extLst>
              <a:ext uri="{FF2B5EF4-FFF2-40B4-BE49-F238E27FC236}">
                <a16:creationId xmlns:a16="http://schemas.microsoft.com/office/drawing/2014/main" id="{2F337D52-9E64-8027-C4E8-B66C600CC413}"/>
              </a:ext>
            </a:extLst>
          </p:cNvPr>
          <p:cNvSpPr/>
          <p:nvPr/>
        </p:nvSpPr>
        <p:spPr>
          <a:xfrm rot="16200000">
            <a:off x="916196" y="7630903"/>
            <a:ext cx="620461" cy="2452852"/>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6" name="TextBox 15">
            <a:extLst>
              <a:ext uri="{FF2B5EF4-FFF2-40B4-BE49-F238E27FC236}">
                <a16:creationId xmlns:a16="http://schemas.microsoft.com/office/drawing/2014/main" id="{F545D08D-0EF6-4BFE-FE2C-317121A1B051}"/>
              </a:ext>
            </a:extLst>
          </p:cNvPr>
          <p:cNvSpPr txBox="1"/>
          <p:nvPr/>
        </p:nvSpPr>
        <p:spPr>
          <a:xfrm>
            <a:off x="-12701" y="8648700"/>
            <a:ext cx="2452853"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August 28, 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5" name="Image 3" descr="preencoded.png"/>
          <p:cNvPicPr>
            <a:picLocks noChangeAspect="1"/>
          </p:cNvPicPr>
          <p:nvPr/>
        </p:nvPicPr>
        <p:blipFill>
          <a:blip r:embed="rId3"/>
          <a:stretch>
            <a:fillRect/>
          </a:stretch>
        </p:blipFill>
        <p:spPr>
          <a:xfrm>
            <a:off x="796962" y="919932"/>
            <a:ext cx="6177705" cy="190500"/>
          </a:xfrm>
          <a:prstGeom prst="rect">
            <a:avLst/>
          </a:prstGeom>
        </p:spPr>
      </p:pic>
      <p:sp>
        <p:nvSpPr>
          <p:cNvPr id="8" name="Text 0"/>
          <p:cNvSpPr/>
          <p:nvPr/>
        </p:nvSpPr>
        <p:spPr>
          <a:xfrm>
            <a:off x="796962" y="2474865"/>
            <a:ext cx="4794819" cy="6899023"/>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This methodology section outlines the approach used to evaluate Cool Runnings Poultry’s current institutional maturity and growth readiness. The purpose of the diagnostic was to provide a clear and evidence-based snapshot of the company’s systems across five domains: Financial Position, IT Infrastructure, Operational Capacity, Market Position, and Governance. These domains were selected as they represent the foundational areas of capacity that funders, procurement bodies, and development partners typically examine when assessing a business’s long-term sustainability.</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analysis was conducted using the submitted business plan and supporting documentation as the primary source of evidence. Rather than relying on aspirational statements, the review focused on the extent to which systems and structures are defined, documented, and ready for practical implementation. This ensures that the findings reflect not only the company’s stated intentions but also its institutional preparedness to manage growth, funding, and compliance obligations.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methodology applies a weighted scoring framework to balance the relative importance of each domain to Cool Runnings Poultry’s business model. For example, financial management and operational capacity were weighted more heavily given the company’s need to scale production and manage risk in a resource-intensive sector. Conversely, governance and IT, while still critical, were assessed at lower but meaningful weightings to reflect their enabling role in ensuring credibility and efficiency.</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In essence, the methodology is designed to capture a baseline view of Cool Runnings Poultry’s current position. This baseline provides not only an assessment of what systems are already in place but also highlights the gaps and constraints that may hinder the company from achieving its growth ambitions. The findings will serve as a roadmap for prioritizing interventions, sequencing reforms, and aligning resources with the company’s long-term strategic vision.</a:t>
            </a:r>
          </a:p>
        </p:txBody>
      </p:sp>
      <p:sp>
        <p:nvSpPr>
          <p:cNvPr id="9" name="Text 1"/>
          <p:cNvSpPr/>
          <p:nvPr/>
        </p:nvSpPr>
        <p:spPr>
          <a:xfrm>
            <a:off x="5187639" y="677036"/>
            <a:ext cx="1771650" cy="209550"/>
          </a:xfrm>
          <a:prstGeom prst="rect">
            <a:avLst/>
          </a:prstGeom>
          <a:noFill/>
          <a:ln/>
        </p:spPr>
        <p:txBody>
          <a:bodyPr wrap="square" lIns="0" tIns="0" rIns="0" bIns="0" rtlCol="0" anchor="ctr"/>
          <a:lstStyle/>
          <a:p>
            <a:pPr algn="r">
              <a:lnSpc>
                <a:spcPct val="79650"/>
              </a:lnSpc>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0" name="Text 2"/>
          <p:cNvSpPr/>
          <p:nvPr/>
        </p:nvSpPr>
        <p:spPr>
          <a:xfrm>
            <a:off x="796962" y="1855496"/>
            <a:ext cx="3676650"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2.1 Introduction</a:t>
            </a:r>
            <a:endParaRPr lang="en-US" sz="2800" dirty="0">
              <a:latin typeface="Titillium Web" panose="00000500000000000000" pitchFamily="2" charset="0"/>
            </a:endParaRPr>
          </a:p>
        </p:txBody>
      </p:sp>
      <p:sp>
        <p:nvSpPr>
          <p:cNvPr id="11" name="Text 3"/>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10</a:t>
            </a:r>
            <a:endParaRPr lang="en-US" sz="1000" b="1" dirty="0">
              <a:latin typeface="Titillium Web" panose="00000500000000000000" pitchFamily="2" charset="0"/>
            </a:endParaRPr>
          </a:p>
        </p:txBody>
      </p:sp>
      <p:sp>
        <p:nvSpPr>
          <p:cNvPr id="12" name="Text 4"/>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3" name="Group 2">
            <a:extLst>
              <a:ext uri="{FF2B5EF4-FFF2-40B4-BE49-F238E27FC236}">
                <a16:creationId xmlns:a16="http://schemas.microsoft.com/office/drawing/2014/main" id="{787AC9FB-D51D-55B0-08C2-1270351DED2A}"/>
              </a:ext>
            </a:extLst>
          </p:cNvPr>
          <p:cNvGrpSpPr/>
          <p:nvPr/>
        </p:nvGrpSpPr>
        <p:grpSpPr>
          <a:xfrm>
            <a:off x="5999045" y="7407697"/>
            <a:ext cx="1314450" cy="1449210"/>
            <a:chOff x="5999045" y="7407697"/>
            <a:chExt cx="1314450" cy="1449210"/>
          </a:xfrm>
        </p:grpSpPr>
        <p:sp>
          <p:nvSpPr>
            <p:cNvPr id="7" name="Text 4">
              <a:extLst>
                <a:ext uri="{FF2B5EF4-FFF2-40B4-BE49-F238E27FC236}">
                  <a16:creationId xmlns:a16="http://schemas.microsoft.com/office/drawing/2014/main" id="{5D9C87B2-51C3-9B61-D2F7-753D75BE0348}"/>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BA904C6E-8C2C-3A10-C22D-0B5B92F691E0}"/>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2" name="Flowchart: Connector 1">
            <a:extLst>
              <a:ext uri="{FF2B5EF4-FFF2-40B4-BE49-F238E27FC236}">
                <a16:creationId xmlns:a16="http://schemas.microsoft.com/office/drawing/2014/main" id="{5BCCDABE-C6E7-6AEF-A980-32B0EB72A3C0}"/>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180BC737-D201-4941-1AF0-154DA6DE4A7A}"/>
              </a:ext>
            </a:extLst>
          </p:cNvPr>
          <p:cNvGrpSpPr/>
          <p:nvPr/>
        </p:nvGrpSpPr>
        <p:grpSpPr>
          <a:xfrm>
            <a:off x="5591781" y="1412484"/>
            <a:ext cx="1382886" cy="1387866"/>
            <a:chOff x="5591781" y="1412484"/>
            <a:chExt cx="1382886" cy="1387866"/>
          </a:xfrm>
        </p:grpSpPr>
        <p:sp>
          <p:nvSpPr>
            <p:cNvPr id="18" name="Rectangle 17">
              <a:extLst>
                <a:ext uri="{FF2B5EF4-FFF2-40B4-BE49-F238E27FC236}">
                  <a16:creationId xmlns:a16="http://schemas.microsoft.com/office/drawing/2014/main" id="{4807F7A2-7114-3DFB-3E67-8982B91647BE}"/>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B4C44BA4-4ABB-2FC4-1105-4059CDA0ADC0}"/>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CF7389-EAE3-F839-0360-AF1E80F24D58}"/>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9D0D7D7D-D512-3B7F-8F4A-C13CE8D31A8A}"/>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E660ACD9-62D3-630D-53C1-5EA06B68015B}"/>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EF1BD21-D50C-D806-F4D8-13E6CEC51592}"/>
              </a:ext>
            </a:extLst>
          </p:cNvPr>
          <p:cNvSpPr/>
          <p:nvPr/>
        </p:nvSpPr>
        <p:spPr>
          <a:xfrm>
            <a:off x="892956" y="2474866"/>
            <a:ext cx="4698825" cy="7084520"/>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goal of this diagnostic assessment is to establish a transparent, credible, and evidence-driven baseline of Cool Runnings Poultry’s institutional systems. Rather than relying solely on stated objectives or projected outcomes, the assessment focuses on documented structures, operational practices, and readiness indicators that demonstrate the company’s ability to function sustainably. </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Identify system maturity: </a:t>
            </a:r>
            <a:r>
              <a:rPr lang="en-US" sz="1200" dirty="0">
                <a:solidFill>
                  <a:srgbClr val="1D1D1D"/>
                </a:solidFill>
                <a:latin typeface="Titillium Web" panose="00000500000000000000" pitchFamily="2" charset="0"/>
                <a:ea typeface="Titillium Web" pitchFamily="34" charset="-122"/>
                <a:cs typeface="Titillium Web" pitchFamily="34" charset="-120"/>
              </a:rPr>
              <a:t>Determine which of the company’s financial, operational, market, IT, and governance systems are formally defined, documented, and consistently applied.</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Distinguish formal practices from informal routines: </a:t>
            </a:r>
            <a:r>
              <a:rPr lang="en-US" sz="1200" dirty="0">
                <a:solidFill>
                  <a:srgbClr val="1D1D1D"/>
                </a:solidFill>
                <a:latin typeface="Titillium Web" panose="00000500000000000000" pitchFamily="2" charset="0"/>
                <a:ea typeface="Titillium Web" pitchFamily="34" charset="-122"/>
                <a:cs typeface="Titillium Web" pitchFamily="34" charset="-120"/>
              </a:rPr>
              <a:t>Differentiate between structured processes (e.g., documented policies, formal training programs) and ad hoc practices reliant on founder oversight.</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Evaluate institutional credibility: </a:t>
            </a:r>
            <a:r>
              <a:rPr lang="en-US" sz="1200" dirty="0">
                <a:solidFill>
                  <a:srgbClr val="1D1D1D"/>
                </a:solidFill>
                <a:latin typeface="Titillium Web" panose="00000500000000000000" pitchFamily="2" charset="0"/>
                <a:ea typeface="Titillium Web" pitchFamily="34" charset="-122"/>
                <a:cs typeface="Titillium Web" pitchFamily="34" charset="-120"/>
              </a:rPr>
              <a:t>Assess how far the company has advanced toward compliance standards typically required by funders, development partners, and regulatory bodies.</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Score performance across five domains: </a:t>
            </a:r>
            <a:r>
              <a:rPr lang="en-US" sz="1200" dirty="0">
                <a:solidFill>
                  <a:srgbClr val="1D1D1D"/>
                </a:solidFill>
                <a:latin typeface="Titillium Web" panose="00000500000000000000" pitchFamily="2" charset="0"/>
                <a:ea typeface="Titillium Web" pitchFamily="34" charset="-122"/>
                <a:cs typeface="Titillium Web" pitchFamily="34" charset="-120"/>
              </a:rPr>
              <a:t>Apply a weighted framework to measure readiness levels in financial management, IT infrastructure, operational systems, market positioning, and governance.</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Highlight risks and gaps: </a:t>
            </a:r>
            <a:r>
              <a:rPr lang="en-US" sz="1200" dirty="0">
                <a:solidFill>
                  <a:srgbClr val="1D1D1D"/>
                </a:solidFill>
                <a:latin typeface="Titillium Web" panose="00000500000000000000" pitchFamily="2" charset="0"/>
                <a:ea typeface="Titillium Web" pitchFamily="34" charset="-122"/>
                <a:cs typeface="Titillium Web" pitchFamily="34" charset="-120"/>
              </a:rPr>
              <a:t>Pinpoint weaknesses that could hinder the company’s growth trajectory, funding readiness, or ability to scale sustainably.</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Provide a roadmap for reform: </a:t>
            </a:r>
            <a:r>
              <a:rPr lang="en-US" sz="1200" dirty="0">
                <a:solidFill>
                  <a:srgbClr val="1D1D1D"/>
                </a:solidFill>
                <a:latin typeface="Titillium Web" panose="00000500000000000000" pitchFamily="2" charset="0"/>
                <a:ea typeface="Titillium Web" pitchFamily="34" charset="-122"/>
                <a:cs typeface="Titillium Web" pitchFamily="34" charset="-120"/>
              </a:rPr>
              <a:t>Generate actionable insights that guide Cool Runnings Poultry in prioritizing interventions and building long-term resilience.</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By achieving these goals, the assessment provides management and stakeholders with a clear picture of where the company currently stands and what steps must be taken to align its internal systems with its strategic growth ambitions.</a:t>
            </a:r>
          </a:p>
        </p:txBody>
      </p:sp>
      <p:sp>
        <p:nvSpPr>
          <p:cNvPr id="9" name="Text 1">
            <a:extLst>
              <a:ext uri="{FF2B5EF4-FFF2-40B4-BE49-F238E27FC236}">
                <a16:creationId xmlns:a16="http://schemas.microsoft.com/office/drawing/2014/main" id="{46F4B96A-BA80-18C1-7D3C-31DBCE12409D}"/>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8B769E5-65F8-8F58-C964-AEBC6DBF7B79}"/>
              </a:ext>
            </a:extLst>
          </p:cNvPr>
          <p:cNvSpPr/>
          <p:nvPr/>
        </p:nvSpPr>
        <p:spPr>
          <a:xfrm>
            <a:off x="892956" y="1868292"/>
            <a:ext cx="4564805"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2.2 Assessment Goals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23255923-4061-1466-37C9-3F0475B5E2C1}"/>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11</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AA8A1CC0-A1A3-B855-CF14-257A411C3FA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475D6089-3EBB-F05E-D964-D2E6BB677A23}"/>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16" name="Text 4">
            <a:extLst>
              <a:ext uri="{FF2B5EF4-FFF2-40B4-BE49-F238E27FC236}">
                <a16:creationId xmlns:a16="http://schemas.microsoft.com/office/drawing/2014/main" id="{600E2C64-9EC2-953D-0A4F-DC94FACFD489}"/>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021968D7-DF8D-EAB2-A348-136F533D8A8D}"/>
              </a:ext>
            </a:extLst>
          </p:cNvPr>
          <p:cNvPicPr>
            <a:picLocks noChangeAspect="1"/>
          </p:cNvPicPr>
          <p:nvPr/>
        </p:nvPicPr>
        <p:blipFill>
          <a:blip r:embed="rId5"/>
          <a:stretch>
            <a:fillRect/>
          </a:stretch>
        </p:blipFill>
        <p:spPr>
          <a:xfrm>
            <a:off x="6799145" y="7407697"/>
            <a:ext cx="514350" cy="400050"/>
          </a:xfrm>
          <a:prstGeom prst="rect">
            <a:avLst/>
          </a:prstGeom>
        </p:spPr>
      </p:pic>
      <p:sp>
        <p:nvSpPr>
          <p:cNvPr id="4" name="Flowchart: Connector 3">
            <a:extLst>
              <a:ext uri="{FF2B5EF4-FFF2-40B4-BE49-F238E27FC236}">
                <a16:creationId xmlns:a16="http://schemas.microsoft.com/office/drawing/2014/main" id="{A6001821-862E-57FE-B628-4696A83AFF00}"/>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FE521601-6A78-6646-2A97-59A5C40EB12F}"/>
              </a:ext>
            </a:extLst>
          </p:cNvPr>
          <p:cNvGrpSpPr/>
          <p:nvPr/>
        </p:nvGrpSpPr>
        <p:grpSpPr>
          <a:xfrm>
            <a:off x="5591781" y="1412484"/>
            <a:ext cx="1382886" cy="1387866"/>
            <a:chOff x="5591781" y="1412484"/>
            <a:chExt cx="1382886" cy="1387866"/>
          </a:xfrm>
        </p:grpSpPr>
        <p:sp>
          <p:nvSpPr>
            <p:cNvPr id="7" name="Rectangle 6">
              <a:extLst>
                <a:ext uri="{FF2B5EF4-FFF2-40B4-BE49-F238E27FC236}">
                  <a16:creationId xmlns:a16="http://schemas.microsoft.com/office/drawing/2014/main" id="{EC988CF1-CA54-D197-CDA9-D4635419F956}"/>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C8D99E04-85A1-1114-A619-910C99D741A1}"/>
                </a:ext>
              </a:extLst>
            </p:cNvPr>
            <p:cNvPicPr>
              <a:picLocks noChangeAspect="1"/>
            </p:cNvPicPr>
            <p:nvPr/>
          </p:nvPicPr>
          <p:blipFill>
            <a:blip r:embed="rId6"/>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3809124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E128F4-500C-A9BE-96CB-AEA73273E5A6}"/>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4CDB2282-7C62-B4D5-CDC8-8A9041FADD06}"/>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30BA2033-06C2-5DAF-5AD7-C61CE69A48FE}"/>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111ECABB-6614-2876-CCCD-9D98180189DE}"/>
              </a:ext>
            </a:extLst>
          </p:cNvPr>
          <p:cNvSpPr/>
          <p:nvPr/>
        </p:nvSpPr>
        <p:spPr>
          <a:xfrm>
            <a:off x="807233" y="1901721"/>
            <a:ext cx="4380406" cy="50304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2.3 Assessment Areas</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5B163490-4A2C-CBD2-328A-D46E410E2A06}"/>
              </a:ext>
            </a:extLst>
          </p:cNvPr>
          <p:cNvSpPr/>
          <p:nvPr/>
        </p:nvSpPr>
        <p:spPr>
          <a:xfrm>
            <a:off x="796963" y="2474865"/>
            <a:ext cx="4794818" cy="6663603"/>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The diagnostic framework for Cool Runnings Poultry was structured around five institutional domains that together form the foundation of a credible, funder-ready enterprise. Each domain was carefully selected to reflect the expectations of investors, procurement agencies, and development finance institutions when evaluating a company’s growth readiness and long-term sustainability.</a:t>
            </a:r>
          </a:p>
          <a:p>
            <a:pPr marL="0" indent="0" algn="l">
              <a:lnSpc>
                <a:spcPts val="1600"/>
              </a:lnSpc>
              <a:spcBef>
                <a:spcPts val="600"/>
              </a:spcBef>
              <a:spcAft>
                <a:spcPts val="600"/>
              </a:spcAft>
              <a:buNone/>
            </a:pPr>
            <a:r>
              <a:rPr lang="en-US" sz="1200" b="1" dirty="0">
                <a:solidFill>
                  <a:srgbClr val="1D1D1D"/>
                </a:solidFill>
                <a:latin typeface="Titillium Web" pitchFamily="34" charset="0"/>
                <a:ea typeface="Titillium Web" pitchFamily="34" charset="-122"/>
                <a:cs typeface="Titillium Web" pitchFamily="34" charset="-120"/>
              </a:rPr>
              <a:t>F</a:t>
            </a:r>
            <a:r>
              <a:rPr lang="en-GB" sz="1200" b="1" dirty="0">
                <a:solidFill>
                  <a:srgbClr val="1D1D1D"/>
                </a:solidFill>
                <a:latin typeface="Titillium Web" pitchFamily="34" charset="0"/>
                <a:ea typeface="Titillium Web" pitchFamily="34" charset="-122"/>
                <a:cs typeface="Titillium Web" pitchFamily="34" charset="-120"/>
              </a:rPr>
              <a:t>inancial Position:  </a:t>
            </a:r>
          </a:p>
          <a:p>
            <a:pPr marL="0" indent="0" algn="l">
              <a:lnSpc>
                <a:spcPts val="1600"/>
              </a:lnSpc>
              <a:spcBef>
                <a:spcPts val="6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Examines budgeting, revenue forecasting, expenditure tracking, and audit readiness. Assesses whether financial projections are supported by structured policies and controls.</a:t>
            </a:r>
          </a:p>
          <a:p>
            <a:pPr marL="0" indent="0" algn="l">
              <a:lnSpc>
                <a:spcPts val="1600"/>
              </a:lnSpc>
              <a:spcBef>
                <a:spcPts val="600"/>
              </a:spcBef>
              <a:spcAft>
                <a:spcPts val="600"/>
              </a:spcAft>
              <a:buNone/>
            </a:pPr>
            <a:r>
              <a:rPr lang="en-GB" sz="1200" b="1" dirty="0">
                <a:solidFill>
                  <a:srgbClr val="1D1D1D"/>
                </a:solidFill>
                <a:latin typeface="Titillium Web" pitchFamily="34" charset="0"/>
              </a:rPr>
              <a:t>IT Infrastructure:  </a:t>
            </a:r>
          </a:p>
          <a:p>
            <a:pPr marL="0" indent="0" algn="l">
              <a:lnSpc>
                <a:spcPts val="1600"/>
              </a:lnSpc>
              <a:spcBef>
                <a:spcPts val="6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Evaluates deployment of accounting software, CRM platforms, inventory systems, and cybersecurity protocols, assessing active integration versus aspirational plans.</a:t>
            </a:r>
          </a:p>
          <a:p>
            <a:pPr marL="0" indent="0" algn="l">
              <a:lnSpc>
                <a:spcPts val="1600"/>
              </a:lnSpc>
              <a:spcBef>
                <a:spcPts val="600"/>
              </a:spcBef>
              <a:spcAft>
                <a:spcPts val="600"/>
              </a:spcAft>
              <a:buNone/>
            </a:pPr>
            <a:r>
              <a:rPr lang="en-GB" sz="1200" b="1" dirty="0">
                <a:solidFill>
                  <a:srgbClr val="1D1D1D"/>
                </a:solidFill>
                <a:latin typeface="Titillium Web" pitchFamily="34" charset="0"/>
              </a:rPr>
              <a:t>Operational Capacity: </a:t>
            </a:r>
          </a:p>
          <a:p>
            <a:pPr marL="0" indent="0" algn="l">
              <a:lnSpc>
                <a:spcPts val="1600"/>
              </a:lnSpc>
              <a:spcBef>
                <a:spcPts val="6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Assesses role definitions, SOPs, workflow documentation, and performance tracking, determining if production and staff management are standardized and scalable.</a:t>
            </a:r>
          </a:p>
          <a:p>
            <a:pPr marL="0" indent="0" algn="l">
              <a:lnSpc>
                <a:spcPts val="1600"/>
              </a:lnSpc>
              <a:spcBef>
                <a:spcPts val="600"/>
              </a:spcBef>
              <a:spcAft>
                <a:spcPts val="600"/>
              </a:spcAft>
              <a:buNone/>
            </a:pPr>
            <a:r>
              <a:rPr lang="en-GB" sz="1200" b="1" dirty="0">
                <a:solidFill>
                  <a:srgbClr val="1D1D1D"/>
                </a:solidFill>
                <a:latin typeface="Titillium Web" pitchFamily="34" charset="0"/>
                <a:ea typeface="Titillium Web" pitchFamily="34" charset="-122"/>
                <a:cs typeface="Titillium Web" pitchFamily="34" charset="-120"/>
              </a:rPr>
              <a:t>Market Position:  </a:t>
            </a:r>
          </a:p>
          <a:p>
            <a:pPr marL="0" indent="0" algn="l">
              <a:lnSpc>
                <a:spcPts val="1600"/>
              </a:lnSpc>
              <a:spcBef>
                <a:spcPts val="6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Analyzes brand positioning, client acquisition, CRM-backed sales systems, and pipeline visibility to evaluate structured market systems for retention and expansion.</a:t>
            </a:r>
          </a:p>
          <a:p>
            <a:pPr marL="0" indent="0" algn="l">
              <a:lnSpc>
                <a:spcPts val="1600"/>
              </a:lnSpc>
              <a:spcBef>
                <a:spcPts val="600"/>
              </a:spcBef>
              <a:spcAft>
                <a:spcPts val="600"/>
              </a:spcAft>
              <a:buNone/>
            </a:pPr>
            <a:r>
              <a:rPr lang="en-GB" sz="1200" b="1" dirty="0">
                <a:solidFill>
                  <a:srgbClr val="1D1D1D"/>
                </a:solidFill>
                <a:latin typeface="Titillium Web" pitchFamily="34" charset="0"/>
                <a:ea typeface="Titillium Web" pitchFamily="34" charset="-122"/>
                <a:cs typeface="Titillium Web" pitchFamily="34" charset="-120"/>
              </a:rPr>
              <a:t>Governance: </a:t>
            </a:r>
          </a:p>
          <a:p>
            <a:pPr>
              <a:lnSpc>
                <a:spcPts val="1600"/>
              </a:lnSpc>
              <a:spcBef>
                <a:spcPts val="6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Examines oversight, compliance, advisory boards, signed policies, risk registers, and audits to assess accountability and transparency.</a:t>
            </a:r>
          </a:p>
        </p:txBody>
      </p:sp>
      <p:sp>
        <p:nvSpPr>
          <p:cNvPr id="10" name="Text 2">
            <a:extLst>
              <a:ext uri="{FF2B5EF4-FFF2-40B4-BE49-F238E27FC236}">
                <a16:creationId xmlns:a16="http://schemas.microsoft.com/office/drawing/2014/main" id="{91ED0D4F-28BA-D57F-8DD1-21C16A85D07D}"/>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5FA21379-4173-E2F1-04DE-D33C2E32BCD0}"/>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7C40A75E-1B2B-40DB-2729-60EFD7321D3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12</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1DB52AE6-D4F4-6E12-50E3-5C38EA76555C}"/>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As-is Scenario Analysis</a:t>
            </a:r>
            <a:endParaRPr lang="en-US" sz="1350" dirty="0"/>
          </a:p>
        </p:txBody>
      </p:sp>
      <p:sp>
        <p:nvSpPr>
          <p:cNvPr id="14" name="Text 6">
            <a:extLst>
              <a:ext uri="{FF2B5EF4-FFF2-40B4-BE49-F238E27FC236}">
                <a16:creationId xmlns:a16="http://schemas.microsoft.com/office/drawing/2014/main" id="{13A512E4-12A9-5572-CC6B-E809FD91731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266AD436-1A24-2496-08D4-64171D295304}"/>
              </a:ext>
            </a:extLst>
          </p:cNvPr>
          <p:cNvGrpSpPr/>
          <p:nvPr/>
        </p:nvGrpSpPr>
        <p:grpSpPr>
          <a:xfrm>
            <a:off x="5999045" y="7693447"/>
            <a:ext cx="1314450" cy="1449210"/>
            <a:chOff x="5999045" y="7407697"/>
            <a:chExt cx="1314450" cy="1449210"/>
          </a:xfrm>
        </p:grpSpPr>
        <p:sp>
          <p:nvSpPr>
            <p:cNvPr id="15" name="Text 4">
              <a:extLst>
                <a:ext uri="{FF2B5EF4-FFF2-40B4-BE49-F238E27FC236}">
                  <a16:creationId xmlns:a16="http://schemas.microsoft.com/office/drawing/2014/main" id="{C667B052-9B73-0824-5EEF-652CC6D197F0}"/>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715EBF23-5F08-FDA7-E696-719AB2FA50CA}"/>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2282BC7B-C074-7F1D-0454-712AC396EDC3}"/>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17710F42-225F-8A51-74E4-3E05D1E75CE8}"/>
              </a:ext>
            </a:extLst>
          </p:cNvPr>
          <p:cNvGrpSpPr/>
          <p:nvPr/>
        </p:nvGrpSpPr>
        <p:grpSpPr>
          <a:xfrm>
            <a:off x="5591781" y="1412484"/>
            <a:ext cx="1382886" cy="1387866"/>
            <a:chOff x="5591781" y="1412484"/>
            <a:chExt cx="1382886" cy="1387866"/>
          </a:xfrm>
        </p:grpSpPr>
        <p:sp>
          <p:nvSpPr>
            <p:cNvPr id="7" name="Rectangle 6">
              <a:extLst>
                <a:ext uri="{FF2B5EF4-FFF2-40B4-BE49-F238E27FC236}">
                  <a16:creationId xmlns:a16="http://schemas.microsoft.com/office/drawing/2014/main" id="{E8894A9C-EFF9-CB1B-54FA-A58C60B39928}"/>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C19E4D6B-0F85-761C-3C8E-C5E23FE75A62}"/>
                </a:ext>
              </a:extLst>
            </p:cNvPr>
            <p:cNvPicPr>
              <a:picLocks noChangeAspect="1"/>
            </p:cNvPicPr>
            <p:nvPr/>
          </p:nvPicPr>
          <p:blipFill>
            <a:blip r:embed="rId6"/>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6728174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953904-AA70-A5AF-E116-1A9DEB6267F1}"/>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267EC930-0147-205B-E8CE-B4613DC0C6F8}"/>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B87D6A5C-E09F-FE67-47DB-CF9CB10F00C8}"/>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C08BA298-A33C-7E91-9B77-7AA1E33FC69B}"/>
              </a:ext>
            </a:extLst>
          </p:cNvPr>
          <p:cNvSpPr/>
          <p:nvPr/>
        </p:nvSpPr>
        <p:spPr>
          <a:xfrm>
            <a:off x="816756" y="2474865"/>
            <a:ext cx="4698825" cy="7373985"/>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This diagnostic assessment was based exclusively on documents formally submitted by Cool Runnings Poultry. The primary evidence was the Cool Runnings Poultry Business Plan (August 2025), which contains the company’s vision, mission, values, operational plans, financial projections, marketing strategies, and sustainability commitments. </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The following evidence was reviewed: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Strategic and Planning Materials: Business plan outlining company background, vision, mission, and core values; strategic objectives for expansion across KwaZulu-Natal, Eastern Cape, and Gauteng.</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Financial Documentation: Revenue forecasts (R600,000 in 2025), profit projections (R1.2 million and above), capital requirements (R328,000), and a break-even analysis within seven months.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Operational Evidence: Details on facilities, equipment, staffing plan, training and development, biosecurity protocols, and compliance standards for quality assurance.</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Market and Sales Plans: Marketing objectives, branding and positioning, client acquisition strategies, pricing models, and sales forecasts for the first two years.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Sustainability and Impact Commitments: Environmental practices (manure recycling, renewable energy exploration), social impact initiatives (job creation, women empowerment), and alignment with SDGs (notably SDG 8 and SDG 12).</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The following evidence was not provided: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Audited financial statements, budget variance reports, or internal control policies.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IT strategy documents, CRM deployment logs, or evidence of digital systems in active use.</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Standard operating procedures (SOPs), performance dashboards, or staff contracts and role descriptions.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Governance records such as board structures, advisory committees, signed policies, or risk registers.</a:t>
            </a:r>
          </a:p>
        </p:txBody>
      </p:sp>
      <p:sp>
        <p:nvSpPr>
          <p:cNvPr id="9" name="Text 1">
            <a:extLst>
              <a:ext uri="{FF2B5EF4-FFF2-40B4-BE49-F238E27FC236}">
                <a16:creationId xmlns:a16="http://schemas.microsoft.com/office/drawing/2014/main" id="{FF49E292-A06F-CAF1-9D55-434AE0F17E33}"/>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74010A04-7370-260F-0C8A-EAF5F66449AE}"/>
              </a:ext>
            </a:extLst>
          </p:cNvPr>
          <p:cNvSpPr/>
          <p:nvPr/>
        </p:nvSpPr>
        <p:spPr>
          <a:xfrm>
            <a:off x="796962" y="2092677"/>
            <a:ext cx="3960442" cy="19050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2.4 Evidence Reviewed</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DC2DA9C0-43B6-FEC2-11DE-781FC940DA37}"/>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13</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89E512B5-71B0-8184-8A70-BF7465853382}"/>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C2507B92-7937-8068-ACD5-7D13BF314D03}"/>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6" name="Text 4">
            <a:extLst>
              <a:ext uri="{FF2B5EF4-FFF2-40B4-BE49-F238E27FC236}">
                <a16:creationId xmlns:a16="http://schemas.microsoft.com/office/drawing/2014/main" id="{D8DBF4EE-32D6-2243-8980-94FBF0B273D0}"/>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7" name="Image 4" descr="preencoded.png">
            <a:extLst>
              <a:ext uri="{FF2B5EF4-FFF2-40B4-BE49-F238E27FC236}">
                <a16:creationId xmlns:a16="http://schemas.microsoft.com/office/drawing/2014/main" id="{D16552BD-9430-DB38-4D7B-25E5803B83D1}"/>
              </a:ext>
            </a:extLst>
          </p:cNvPr>
          <p:cNvPicPr>
            <a:picLocks noChangeAspect="1"/>
          </p:cNvPicPr>
          <p:nvPr/>
        </p:nvPicPr>
        <p:blipFill>
          <a:blip r:embed="rId5"/>
          <a:stretch>
            <a:fillRect/>
          </a:stretch>
        </p:blipFill>
        <p:spPr>
          <a:xfrm>
            <a:off x="6799145" y="7407697"/>
            <a:ext cx="514350" cy="400050"/>
          </a:xfrm>
          <a:prstGeom prst="rect">
            <a:avLst/>
          </a:prstGeom>
        </p:spPr>
      </p:pic>
      <p:sp>
        <p:nvSpPr>
          <p:cNvPr id="4" name="Flowchart: Connector 3">
            <a:extLst>
              <a:ext uri="{FF2B5EF4-FFF2-40B4-BE49-F238E27FC236}">
                <a16:creationId xmlns:a16="http://schemas.microsoft.com/office/drawing/2014/main" id="{2AEF85FE-849C-566D-6987-C835FA1FD808}"/>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6" name="Group 15">
            <a:extLst>
              <a:ext uri="{FF2B5EF4-FFF2-40B4-BE49-F238E27FC236}">
                <a16:creationId xmlns:a16="http://schemas.microsoft.com/office/drawing/2014/main" id="{627ABF47-6F8E-960D-D6AF-0A99472FB21A}"/>
              </a:ext>
            </a:extLst>
          </p:cNvPr>
          <p:cNvGrpSpPr/>
          <p:nvPr/>
        </p:nvGrpSpPr>
        <p:grpSpPr>
          <a:xfrm>
            <a:off x="5591781" y="1412484"/>
            <a:ext cx="1382886" cy="1387866"/>
            <a:chOff x="5591781" y="1412484"/>
            <a:chExt cx="1382886" cy="1387866"/>
          </a:xfrm>
        </p:grpSpPr>
        <p:sp>
          <p:nvSpPr>
            <p:cNvPr id="17" name="Rectangle 16">
              <a:extLst>
                <a:ext uri="{FF2B5EF4-FFF2-40B4-BE49-F238E27FC236}">
                  <a16:creationId xmlns:a16="http://schemas.microsoft.com/office/drawing/2014/main" id="{C83B67A9-9A74-753F-0F67-1FDFF4B5AF1A}"/>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B39D193F-AA38-EBD1-FF81-A6201A8C7D61}"/>
                </a:ext>
              </a:extLst>
            </p:cNvPr>
            <p:cNvPicPr>
              <a:picLocks noChangeAspect="1"/>
            </p:cNvPicPr>
            <p:nvPr/>
          </p:nvPicPr>
          <p:blipFill>
            <a:blip r:embed="rId6"/>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8091408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98320-49F4-5DD5-8AFE-309ED6FA26EA}"/>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A1C1F5E6-B334-F555-EA00-7305907B1BD7}"/>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01723B31-A300-698E-BCE9-33EDB9A46342}"/>
              </a:ext>
            </a:extLst>
          </p:cNvPr>
          <p:cNvSpPr/>
          <p:nvPr/>
        </p:nvSpPr>
        <p:spPr>
          <a:xfrm>
            <a:off x="807232" y="1920672"/>
            <a:ext cx="4133226" cy="551059"/>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2.5 Scoring Criteria</a:t>
            </a:r>
          </a:p>
        </p:txBody>
      </p:sp>
      <p:sp>
        <p:nvSpPr>
          <p:cNvPr id="7" name="Text 1">
            <a:extLst>
              <a:ext uri="{FF2B5EF4-FFF2-40B4-BE49-F238E27FC236}">
                <a16:creationId xmlns:a16="http://schemas.microsoft.com/office/drawing/2014/main" id="{1C8F7AD4-8960-96E0-1146-10E495E8AB99}"/>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0050A8B8-A62D-EB13-FC6B-6ED78F1EF1C8}"/>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3FDAA7E8-A028-B4AB-D5A1-819E5652607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a:extLst>
              <a:ext uri="{FF2B5EF4-FFF2-40B4-BE49-F238E27FC236}">
                <a16:creationId xmlns:a16="http://schemas.microsoft.com/office/drawing/2014/main" id="{E56A5A2A-0359-C651-ED22-888616492F1F}"/>
              </a:ext>
            </a:extLst>
          </p:cNvPr>
          <p:cNvSpPr/>
          <p:nvPr/>
        </p:nvSpPr>
        <p:spPr>
          <a:xfrm>
            <a:off x="897313" y="7099991"/>
            <a:ext cx="5581649" cy="688706"/>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1: </a:t>
            </a:r>
            <a:r>
              <a:rPr lang="en-US" sz="1425" dirty="0">
                <a:solidFill>
                  <a:srgbClr val="2B2B35"/>
                </a:solidFill>
                <a:latin typeface="Titillium Web" panose="00000500000000000000" pitchFamily="2" charset="0"/>
                <a:ea typeface="Roboto Condensed" pitchFamily="34" charset="-122"/>
                <a:cs typeface="Roboto Condensed" pitchFamily="34" charset="-120"/>
              </a:rPr>
              <a:t>Readiness Scoring Framework</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EBF3E5B9-6D12-54EA-F645-5EA8AEF81489}"/>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sp>
        <p:nvSpPr>
          <p:cNvPr id="11" name="TextBox 10">
            <a:extLst>
              <a:ext uri="{FF2B5EF4-FFF2-40B4-BE49-F238E27FC236}">
                <a16:creationId xmlns:a16="http://schemas.microsoft.com/office/drawing/2014/main" id="{8876AEDD-E1D4-4878-252E-FCEBC71EBFFC}"/>
              </a:ext>
            </a:extLst>
          </p:cNvPr>
          <p:cNvSpPr txBox="1"/>
          <p:nvPr/>
        </p:nvSpPr>
        <p:spPr>
          <a:xfrm>
            <a:off x="796962" y="2544161"/>
            <a:ext cx="4794819" cy="2652008"/>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Each diagnostic domain was evaluated using a structured scoring framework to ensure consistency, objectivity, and comparability. Within each domain, key performance indicators were identified, and evidence was assessed for quality, completeness, and level of implementation. A raw score was then assigned on a scale of 0 to 100%, based on how well Cool Runnings Poultry met each criterion.</a:t>
            </a:r>
          </a:p>
          <a:p>
            <a:pPr>
              <a:lnSpc>
                <a:spcPts val="1600"/>
              </a:lnSpc>
              <a:spcBef>
                <a:spcPts val="600"/>
              </a:spcBef>
              <a:spcAft>
                <a:spcPts val="600"/>
              </a:spcAft>
            </a:pPr>
            <a:r>
              <a:rPr lang="en-US" sz="1200" dirty="0">
                <a:latin typeface="Titillium Web" panose="00000500000000000000" pitchFamily="2" charset="0"/>
              </a:rPr>
              <a:t>To reflect the strategic significance of each area, scores were weighted according to the domain’s importance in Cool Runnings Poultry’s current business model and intended growth trajectory. The formula used was:</a:t>
            </a:r>
          </a:p>
          <a:p>
            <a:pPr>
              <a:lnSpc>
                <a:spcPts val="1600"/>
              </a:lnSpc>
              <a:spcBef>
                <a:spcPts val="600"/>
              </a:spcBef>
              <a:spcAft>
                <a:spcPts val="600"/>
              </a:spcAft>
            </a:pPr>
            <a:r>
              <a:rPr lang="en-US" sz="1200" dirty="0">
                <a:latin typeface="Titillium Web" panose="00000500000000000000" pitchFamily="2" charset="0"/>
              </a:rPr>
              <a:t>Weighted Contribution (%) = Raw Score × Strategic Weight (%)</a:t>
            </a:r>
          </a:p>
        </p:txBody>
      </p:sp>
      <p:graphicFrame>
        <p:nvGraphicFramePr>
          <p:cNvPr id="15" name="Table 14">
            <a:extLst>
              <a:ext uri="{FF2B5EF4-FFF2-40B4-BE49-F238E27FC236}">
                <a16:creationId xmlns:a16="http://schemas.microsoft.com/office/drawing/2014/main" id="{F683DF55-83E4-942F-D2B7-9384F2D1771C}"/>
              </a:ext>
            </a:extLst>
          </p:cNvPr>
          <p:cNvGraphicFramePr>
            <a:graphicFrameLocks noGrp="1"/>
          </p:cNvGraphicFramePr>
          <p:nvPr>
            <p:extLst>
              <p:ext uri="{D42A27DB-BD31-4B8C-83A1-F6EECF244321}">
                <p14:modId xmlns:p14="http://schemas.microsoft.com/office/powerpoint/2010/main" val="2844428848"/>
              </p:ext>
            </p:extLst>
          </p:nvPr>
        </p:nvGraphicFramePr>
        <p:xfrm>
          <a:off x="897314" y="5135536"/>
          <a:ext cx="6077354" cy="1964455"/>
        </p:xfrm>
        <a:graphic>
          <a:graphicData uri="http://schemas.openxmlformats.org/drawingml/2006/table">
            <a:tbl>
              <a:tblPr firstRow="1" firstCol="1" bandRow="1">
                <a:tableStyleId>{7E9639D4-E3E2-4D34-9284-5A2195B3D0D7}</a:tableStyleId>
              </a:tblPr>
              <a:tblGrid>
                <a:gridCol w="3038677">
                  <a:extLst>
                    <a:ext uri="{9D8B030D-6E8A-4147-A177-3AD203B41FA5}">
                      <a16:colId xmlns:a16="http://schemas.microsoft.com/office/drawing/2014/main" val="3794249730"/>
                    </a:ext>
                  </a:extLst>
                </a:gridCol>
                <a:gridCol w="3038677">
                  <a:extLst>
                    <a:ext uri="{9D8B030D-6E8A-4147-A177-3AD203B41FA5}">
                      <a16:colId xmlns:a16="http://schemas.microsoft.com/office/drawing/2014/main" val="3596275774"/>
                    </a:ext>
                  </a:extLst>
                </a:gridCol>
              </a:tblGrid>
              <a:tr h="392891">
                <a:tc>
                  <a:txBody>
                    <a:bodyPr/>
                    <a:lstStyle/>
                    <a:p>
                      <a:pPr algn="l">
                        <a:lnSpc>
                          <a:spcPct val="115000"/>
                        </a:lnSpc>
                        <a:spcBef>
                          <a:spcPts val="1200"/>
                        </a:spcBef>
                        <a:spcAft>
                          <a:spcPts val="1000"/>
                        </a:spcAft>
                        <a:buNone/>
                      </a:pPr>
                      <a:r>
                        <a:rPr lang="en-ZA" sz="1200" kern="0" dirty="0">
                          <a:effectLst/>
                          <a:latin typeface="Titillium Web" panose="00000500000000000000" pitchFamily="2" charset="0"/>
                        </a:rPr>
                        <a:t>Score Range</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l">
                        <a:lnSpc>
                          <a:spcPct val="115000"/>
                        </a:lnSpc>
                        <a:spcBef>
                          <a:spcPts val="1200"/>
                        </a:spcBef>
                        <a:spcAft>
                          <a:spcPts val="1000"/>
                        </a:spcAft>
                        <a:buNone/>
                      </a:pPr>
                      <a:r>
                        <a:rPr lang="en-ZA" sz="1200" kern="0" dirty="0">
                          <a:effectLst/>
                          <a:latin typeface="Titillium Web" panose="00000500000000000000" pitchFamily="2" charset="0"/>
                        </a:rPr>
                        <a:t>Readiness Level</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2455653681"/>
                  </a:ext>
                </a:extLst>
              </a:tr>
              <a:tr h="392891">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0–25%</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ZA" sz="1200" kern="0">
                          <a:effectLst/>
                          <a:latin typeface="Titillium Web" panose="00000500000000000000" pitchFamily="2" charset="0"/>
                        </a:rPr>
                        <a:t>Very Low – No system in place</a:t>
                      </a:r>
                      <a:endParaRPr lang="en-ZA" sz="11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1633843"/>
                  </a:ext>
                </a:extLst>
              </a:tr>
              <a:tr h="392891">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26–59%</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Partial – Incomplete or informal</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1890043"/>
                  </a:ext>
                </a:extLst>
              </a:tr>
              <a:tr h="392891">
                <a:tc>
                  <a:txBody>
                    <a:bodyPr/>
                    <a:lstStyle/>
                    <a:p>
                      <a:pPr>
                        <a:lnSpc>
                          <a:spcPct val="115000"/>
                        </a:lnSpc>
                        <a:spcBef>
                          <a:spcPts val="1200"/>
                        </a:spcBef>
                        <a:spcAft>
                          <a:spcPts val="1000"/>
                        </a:spcAft>
                        <a:buNone/>
                      </a:pPr>
                      <a:r>
                        <a:rPr lang="en-ZA" sz="1200" kern="0">
                          <a:effectLst/>
                          <a:latin typeface="Titillium Web" panose="00000500000000000000" pitchFamily="2" charset="0"/>
                        </a:rPr>
                        <a:t>60–89%</a:t>
                      </a:r>
                      <a:endParaRPr lang="en-ZA" sz="11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Functional – Needs refinement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9046591"/>
                  </a:ext>
                </a:extLst>
              </a:tr>
              <a:tr h="392891">
                <a:tc>
                  <a:txBody>
                    <a:bodyPr/>
                    <a:lstStyle/>
                    <a:p>
                      <a:pPr>
                        <a:lnSpc>
                          <a:spcPct val="115000"/>
                        </a:lnSpc>
                        <a:spcBef>
                          <a:spcPts val="1200"/>
                        </a:spcBef>
                        <a:spcAft>
                          <a:spcPts val="1000"/>
                        </a:spcAft>
                        <a:buNone/>
                      </a:pPr>
                      <a:r>
                        <a:rPr lang="en-ZA" sz="1200" kern="0">
                          <a:effectLst/>
                          <a:latin typeface="Titillium Web" panose="00000500000000000000" pitchFamily="2" charset="0"/>
                        </a:rPr>
                        <a:t>90–100%</a:t>
                      </a:r>
                      <a:endParaRPr lang="en-ZA" sz="11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Fully Implemented</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77724360"/>
                  </a:ext>
                </a:extLst>
              </a:tr>
            </a:tbl>
          </a:graphicData>
        </a:graphic>
      </p:graphicFrame>
      <p:grpSp>
        <p:nvGrpSpPr>
          <p:cNvPr id="10" name="Group 9">
            <a:extLst>
              <a:ext uri="{FF2B5EF4-FFF2-40B4-BE49-F238E27FC236}">
                <a16:creationId xmlns:a16="http://schemas.microsoft.com/office/drawing/2014/main" id="{BE18824B-8525-4033-8D43-4A03CCF66EAE}"/>
              </a:ext>
            </a:extLst>
          </p:cNvPr>
          <p:cNvGrpSpPr/>
          <p:nvPr/>
        </p:nvGrpSpPr>
        <p:grpSpPr>
          <a:xfrm>
            <a:off x="5999045" y="7788697"/>
            <a:ext cx="1314450" cy="1449210"/>
            <a:chOff x="5999045" y="7407697"/>
            <a:chExt cx="1314450" cy="1449210"/>
          </a:xfrm>
        </p:grpSpPr>
        <p:sp>
          <p:nvSpPr>
            <p:cNvPr id="14" name="Text 4">
              <a:extLst>
                <a:ext uri="{FF2B5EF4-FFF2-40B4-BE49-F238E27FC236}">
                  <a16:creationId xmlns:a16="http://schemas.microsoft.com/office/drawing/2014/main" id="{0C07EF6E-FA51-6B53-E520-D84F53F3875D}"/>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9" name="Image 4" descr="preencoded.png">
              <a:extLst>
                <a:ext uri="{FF2B5EF4-FFF2-40B4-BE49-F238E27FC236}">
                  <a16:creationId xmlns:a16="http://schemas.microsoft.com/office/drawing/2014/main" id="{3027B2C3-BBDB-C292-5C96-B5821BD7ED9B}"/>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2FE73E25-5C09-82B1-7825-7BCB69E021B7}"/>
              </a:ext>
            </a:extLst>
          </p:cNvPr>
          <p:cNvGrpSpPr/>
          <p:nvPr/>
        </p:nvGrpSpPr>
        <p:grpSpPr>
          <a:xfrm>
            <a:off x="5591781" y="1412484"/>
            <a:ext cx="1382886" cy="1387866"/>
            <a:chOff x="5591781" y="1412484"/>
            <a:chExt cx="1382886" cy="1387866"/>
          </a:xfrm>
        </p:grpSpPr>
        <p:sp>
          <p:nvSpPr>
            <p:cNvPr id="4" name="Rectangle 3">
              <a:extLst>
                <a:ext uri="{FF2B5EF4-FFF2-40B4-BE49-F238E27FC236}">
                  <a16:creationId xmlns:a16="http://schemas.microsoft.com/office/drawing/2014/main" id="{F743D9BE-9798-E800-21C4-CFDD7AD90D13}"/>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0" name="Picture 19">
              <a:extLst>
                <a:ext uri="{FF2B5EF4-FFF2-40B4-BE49-F238E27FC236}">
                  <a16:creationId xmlns:a16="http://schemas.microsoft.com/office/drawing/2014/main" id="{593F6C56-1D1A-F169-33AE-E56F886254F8}"/>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627498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1442B-1D53-176C-0EEB-642E8C5A196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9DC583FF-1362-9D02-E8AC-BA623E9D0317}"/>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C2B1AF12-716D-78EB-1C5A-73EA071F7119}"/>
              </a:ext>
            </a:extLst>
          </p:cNvPr>
          <p:cNvSpPr/>
          <p:nvPr/>
        </p:nvSpPr>
        <p:spPr>
          <a:xfrm>
            <a:off x="807232" y="1942547"/>
            <a:ext cx="4390676"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2.6 Process Limitations</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2CE32DCC-4575-C647-63F5-460A2B5F09A5}"/>
              </a:ext>
            </a:extLst>
          </p:cNvPr>
          <p:cNvSpPr/>
          <p:nvPr/>
        </p:nvSpPr>
        <p:spPr>
          <a:xfrm>
            <a:off x="943602" y="2474865"/>
            <a:ext cx="4648179" cy="5871157"/>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While every effort was made to ensure a fair and comprehensive assessment, several limitations affected the depth and precision of this analysis. These constraints should be considered when interpreting the results.</a:t>
            </a:r>
          </a:p>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The assessment was entirely document-based, relying primarily on the submitted business plan. No interviews with staff, site visits, or supplementary records (e.g., financial statements, IT usage logs, or governance policies) were available. As such, the findings reflect only what is formally documented and not necessarily the full extent of informal practices that may exist within the business.</a:t>
            </a:r>
          </a:p>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Several documentation gaps were noted: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itchFamily="34" charset="0"/>
                <a:ea typeface="Titillium Web" pitchFamily="34" charset="-122"/>
                <a:cs typeface="Titillium Web" pitchFamily="34" charset="-120"/>
              </a:rPr>
              <a:t>No evidence of audited financial statements, variance analysis, or internal financial control policies.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itchFamily="34" charset="0"/>
                <a:ea typeface="Titillium Web" pitchFamily="34" charset="-122"/>
                <a:cs typeface="Titillium Web" pitchFamily="34" charset="-120"/>
              </a:rPr>
              <a:t>No CRM systems, accounting software outputs, or IT audit trails to Absence of standard operating procedures (SOPs), performance dashboards, or staff contracts to demonstrate operational accountability.</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itchFamily="34" charset="0"/>
                <a:ea typeface="Titillium Web" pitchFamily="34" charset="-122"/>
                <a:cs typeface="Titillium Web" pitchFamily="34" charset="-120"/>
              </a:rPr>
              <a:t>Missing governance documentation, including advisory board records, signed policies, risk registers, or compliance protocols.</a:t>
            </a:r>
          </a:p>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These gaps mean that while Cool Runnings Poultry may be carrying out certain practices informally, they cannot be validated as institutionalized systems without written evidence. This limitation places greater weight on the company’s strategic narrative rather than its operationalized structures.</a:t>
            </a:r>
          </a:p>
        </p:txBody>
      </p:sp>
      <p:sp>
        <p:nvSpPr>
          <p:cNvPr id="10" name="Text 2">
            <a:extLst>
              <a:ext uri="{FF2B5EF4-FFF2-40B4-BE49-F238E27FC236}">
                <a16:creationId xmlns:a16="http://schemas.microsoft.com/office/drawing/2014/main" id="{858C6328-DEE7-115F-ACCC-F559DE458B51}"/>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71111646-7766-4FA2-CE3C-DFE63A4C4661}"/>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75140B9D-AB1A-BA6B-FFDF-84BD5D30F7A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15</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C952C835-A801-503E-A21D-4D9BCDA95E43}"/>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As-is Scenario Analysis</a:t>
            </a:r>
            <a:endParaRPr lang="en-US" sz="1350" dirty="0"/>
          </a:p>
        </p:txBody>
      </p:sp>
      <p:sp>
        <p:nvSpPr>
          <p:cNvPr id="14" name="Text 6">
            <a:extLst>
              <a:ext uri="{FF2B5EF4-FFF2-40B4-BE49-F238E27FC236}">
                <a16:creationId xmlns:a16="http://schemas.microsoft.com/office/drawing/2014/main" id="{4889AAEB-DAF9-D4E9-8D83-15DA08B9F5D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471E5571-1828-9044-B438-BDB888D0F607}"/>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F6F583D0-611F-6061-BFC0-C3B738785262}"/>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CF0DD5A8-EDE8-DEE9-0F21-45C5F472BCE8}"/>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2" name="Flowchart: Connector 1">
            <a:extLst>
              <a:ext uri="{FF2B5EF4-FFF2-40B4-BE49-F238E27FC236}">
                <a16:creationId xmlns:a16="http://schemas.microsoft.com/office/drawing/2014/main" id="{F86FB54A-3B8A-F96C-D68A-35164D22DF0D}"/>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B062B934-1D17-33DC-8FF3-63D9CCBEB13E}"/>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E11CEADE-5F93-EB31-AC2A-6BBF366DD6B6}"/>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0FB8C096-342F-6DA9-C4E8-9459E7F566DA}"/>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42415289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96694-8580-34E1-F2B2-AF2F0D3759C6}"/>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180143F6-9A32-C1DB-4EB6-6351050E64A4}"/>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C0F48C8E-8F18-7F2C-A90F-8E8FE0A1C73B}"/>
              </a:ext>
            </a:extLst>
          </p:cNvPr>
          <p:cNvPicPr>
            <a:picLocks noChangeAspect="1"/>
          </p:cNvPicPr>
          <p:nvPr/>
        </p:nvPicPr>
        <p:blipFill>
          <a:blip r:embed="rId3"/>
          <a:srcRect/>
          <a:stretch/>
        </p:blipFill>
        <p:spPr>
          <a:xfrm>
            <a:off x="1" y="4219575"/>
            <a:ext cx="7779210" cy="4076699"/>
          </a:xfrm>
          <a:prstGeom prst="rect">
            <a:avLst/>
          </a:prstGeom>
        </p:spPr>
      </p:pic>
      <p:pic>
        <p:nvPicPr>
          <p:cNvPr id="6" name="Image 4" descr="preencoded.png">
            <a:extLst>
              <a:ext uri="{FF2B5EF4-FFF2-40B4-BE49-F238E27FC236}">
                <a16:creationId xmlns:a16="http://schemas.microsoft.com/office/drawing/2014/main" id="{040D147B-78BF-8B20-8A67-ADD2184F02B0}"/>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05380873-7368-5F94-4126-98D199B2B792}"/>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519CCA5C-724B-4E97-30BB-BB5F592F6DA7}"/>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2" name="Text 3">
            <a:extLst>
              <a:ext uri="{FF2B5EF4-FFF2-40B4-BE49-F238E27FC236}">
                <a16:creationId xmlns:a16="http://schemas.microsoft.com/office/drawing/2014/main" id="{DC127906-4C91-26CC-8359-805AF28591D8}"/>
              </a:ext>
            </a:extLst>
          </p:cNvPr>
          <p:cNvSpPr/>
          <p:nvPr/>
        </p:nvSpPr>
        <p:spPr>
          <a:xfrm>
            <a:off x="4671357" y="8901293"/>
            <a:ext cx="2838450" cy="228600"/>
          </a:xfrm>
          <a:prstGeom prst="rect">
            <a:avLst/>
          </a:prstGeom>
          <a:noFill/>
          <a:ln/>
        </p:spPr>
        <p:txBody>
          <a:bodyPr wrap="square" lIns="0" tIns="0" rIns="0" bIns="0" rtlCol="0" anchor="ctr"/>
          <a:lstStyle/>
          <a:p>
            <a:pPr algn="r">
              <a:lnSpc>
                <a:spcPct val="99141"/>
              </a:lnSpc>
            </a:pPr>
            <a:endParaRPr lang="en-US" sz="1200" dirty="0">
              <a:latin typeface="Titillium Web" panose="00000500000000000000" pitchFamily="2" charset="0"/>
            </a:endParaRPr>
          </a:p>
        </p:txBody>
      </p:sp>
      <p:sp>
        <p:nvSpPr>
          <p:cNvPr id="14" name="Text 0">
            <a:extLst>
              <a:ext uri="{FF2B5EF4-FFF2-40B4-BE49-F238E27FC236}">
                <a16:creationId xmlns:a16="http://schemas.microsoft.com/office/drawing/2014/main" id="{79B609FB-3F1F-6535-2B3F-B42EBB9B61EA}"/>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SECTION3</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Strategic Profile</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3E5FD112-1EBE-AE44-21CB-BA863F5E0F3A}"/>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837A2B99-F4B7-C406-7C74-8E0054E02E70}"/>
              </a:ext>
            </a:extLst>
          </p:cNvPr>
          <p:cNvSpPr/>
          <p:nvPr/>
        </p:nvSpPr>
        <p:spPr>
          <a:xfrm>
            <a:off x="214856" y="865637"/>
            <a:ext cx="1054386" cy="141605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532369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7F065A-5F55-AEB7-569B-A96EBA303D5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34033309-3FC4-13EA-71CE-5F1CF5C2FAF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4DB978E3-221B-7DB0-90F0-B1D08111B681}"/>
              </a:ext>
            </a:extLst>
          </p:cNvPr>
          <p:cNvSpPr/>
          <p:nvPr/>
        </p:nvSpPr>
        <p:spPr>
          <a:xfrm>
            <a:off x="895634" y="2474866"/>
            <a:ext cx="4696147" cy="573434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This section examines the strategic intent and institutional alignment of Cool Runnings Poultry. The aim is to determine how well the company’s stated mission, vision, and long-term objectives are supported by internal systems and practical frameworks. The analysis considers whether the company’s growth strategy is both credible and actionable, and whether strategic direction is embedded into delivery routines, organizational culture, and market positioning.</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Cool Runnings Poultry presents a strong strategic narrative. Rooted in Nongoma, KwaZulu-Natal, the enterprise seeks to become a leading poultry supplier in South Africa by leveraging a distributed micro-farm model that can scale across multiple provinces. Its strategy is built on affordability, accessibility, and social empowerment—principles that align with its mission of addressing local supply shortages while creating jobs and supporting smallholder farmers.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company’s long-term ambition is framed around national expansion, sustainable farming practices, and measurable social impact. This dual focus positions Cool Runnings Poultry as both a commercial venture and a community partner. However, the analysis must assess whether these aspirations are supported by concrete implementation tools, such as performance dashboards, departmental KPIs, or governance structures, or whether they remain at the level of narrative intent.</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evaluating the company’s strategic profile, this section provides insight into whether Cool Runnings Poultry’s vision is institutionally supported or whether gaps in planning, monitoring, and execution could undermine its ability to scale sustainably and inspire funder confidence.</a:t>
            </a:r>
          </a:p>
        </p:txBody>
      </p:sp>
      <p:sp>
        <p:nvSpPr>
          <p:cNvPr id="9" name="Text 1">
            <a:extLst>
              <a:ext uri="{FF2B5EF4-FFF2-40B4-BE49-F238E27FC236}">
                <a16:creationId xmlns:a16="http://schemas.microsoft.com/office/drawing/2014/main" id="{A066CFAD-5EBC-CFC5-3BE3-D90982C401D9}"/>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61E121B0-244A-89B0-8707-A377078CD394}"/>
              </a:ext>
            </a:extLst>
          </p:cNvPr>
          <p:cNvSpPr/>
          <p:nvPr/>
        </p:nvSpPr>
        <p:spPr>
          <a:xfrm>
            <a:off x="895634" y="1950746"/>
            <a:ext cx="3676650" cy="2857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3.1 Introduction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1536738D-B941-600D-B39F-3FC6C433702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17</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E5852648-291F-57C4-A0BE-C515BA18DD92}"/>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2E4C5EF6-C475-1E3B-2110-2C22197672DC}"/>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17" name="Text 4">
            <a:extLst>
              <a:ext uri="{FF2B5EF4-FFF2-40B4-BE49-F238E27FC236}">
                <a16:creationId xmlns:a16="http://schemas.microsoft.com/office/drawing/2014/main" id="{F5702B65-00E7-92B4-5D19-4B9E7F09C636}"/>
              </a:ext>
            </a:extLst>
          </p:cNvPr>
          <p:cNvSpPr/>
          <p:nvPr/>
        </p:nvSpPr>
        <p:spPr>
          <a:xfrm>
            <a:off x="5999045" y="82092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8" name="Image 4" descr="preencoded.png">
            <a:extLst>
              <a:ext uri="{FF2B5EF4-FFF2-40B4-BE49-F238E27FC236}">
                <a16:creationId xmlns:a16="http://schemas.microsoft.com/office/drawing/2014/main" id="{BD231B3E-3DAF-49D9-4CBA-6C503042A3B5}"/>
              </a:ext>
            </a:extLst>
          </p:cNvPr>
          <p:cNvPicPr>
            <a:picLocks noChangeAspect="1"/>
          </p:cNvPicPr>
          <p:nvPr/>
        </p:nvPicPr>
        <p:blipFill>
          <a:blip r:embed="rId4"/>
          <a:stretch>
            <a:fillRect/>
          </a:stretch>
        </p:blipFill>
        <p:spPr>
          <a:xfrm>
            <a:off x="6799145" y="7674397"/>
            <a:ext cx="514350" cy="400050"/>
          </a:xfrm>
          <a:prstGeom prst="rect">
            <a:avLst/>
          </a:prstGeom>
        </p:spPr>
      </p:pic>
      <p:sp>
        <p:nvSpPr>
          <p:cNvPr id="2" name="Flowchart: Connector 1">
            <a:extLst>
              <a:ext uri="{FF2B5EF4-FFF2-40B4-BE49-F238E27FC236}">
                <a16:creationId xmlns:a16="http://schemas.microsoft.com/office/drawing/2014/main" id="{6F7B79D8-B5F1-466F-8687-3CD3A589C8B3}"/>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32F0AC80-9F04-BE74-BE7B-7DF8D678B524}"/>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E99CF5F3-77E6-F677-2201-DA3A39EA4C73}"/>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9CC4BB85-204A-D9DF-6606-F0A54F231E61}"/>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888021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84C74-8BCF-0DB3-052B-FEDEA74560E4}"/>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37434C50-AF3B-AF69-65E1-628818A62FA4}"/>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7F4C8C00-03FA-ECF5-96BB-C4F02E8A163D}"/>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DFC9FBD6-BABB-FF8B-A526-F07C63BB4E8B}"/>
              </a:ext>
            </a:extLst>
          </p:cNvPr>
          <p:cNvSpPr/>
          <p:nvPr/>
        </p:nvSpPr>
        <p:spPr>
          <a:xfrm>
            <a:off x="807233" y="1902602"/>
            <a:ext cx="4380406" cy="382037"/>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3.2 Strategic Profile</a:t>
            </a:r>
          </a:p>
        </p:txBody>
      </p:sp>
      <p:sp>
        <p:nvSpPr>
          <p:cNvPr id="9" name="Text 1">
            <a:extLst>
              <a:ext uri="{FF2B5EF4-FFF2-40B4-BE49-F238E27FC236}">
                <a16:creationId xmlns:a16="http://schemas.microsoft.com/office/drawing/2014/main" id="{5EB3F483-9D7D-1E7E-6860-E7A45A951B83}"/>
              </a:ext>
            </a:extLst>
          </p:cNvPr>
          <p:cNvSpPr/>
          <p:nvPr/>
        </p:nvSpPr>
        <p:spPr>
          <a:xfrm>
            <a:off x="796962" y="2474865"/>
            <a:ext cx="4794819" cy="6906499"/>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Cool Runnings Poultry positions itself as a community-driven agribusiness with both commercial and social objectives. Its strategy is anchored on addressing persistent poultry shortages in underserved markets while building a scalable production and distribution model. The company’s approach is framed around four key strategic pillars:</a:t>
            </a:r>
          </a:p>
          <a:p>
            <a:pPr>
              <a:lnSpc>
                <a:spcPts val="1600"/>
              </a:lnSpc>
              <a:spcBef>
                <a:spcPts val="600"/>
              </a:spcBef>
              <a:spcAft>
                <a:spcPts val="600"/>
              </a:spcAft>
            </a:pPr>
            <a:r>
              <a:rPr lang="en-US" sz="1200" b="1" dirty="0">
                <a:solidFill>
                  <a:srgbClr val="1D1D1D"/>
                </a:solidFill>
                <a:latin typeface="Titillium Web" pitchFamily="34" charset="0"/>
                <a:ea typeface="Titillium Web" pitchFamily="34" charset="-122"/>
                <a:cs typeface="Titillium Web" pitchFamily="34" charset="-120"/>
              </a:rPr>
              <a:t>Localized Market Penetration: </a:t>
            </a:r>
            <a:r>
              <a:rPr lang="en-US" sz="1200" dirty="0">
                <a:solidFill>
                  <a:srgbClr val="1D1D1D"/>
                </a:solidFill>
                <a:latin typeface="Titillium Web" pitchFamily="34" charset="0"/>
                <a:ea typeface="Titillium Web" pitchFamily="34" charset="-122"/>
                <a:cs typeface="Titillium Web" pitchFamily="34" charset="-120"/>
              </a:rPr>
              <a:t>The company’s primary strategy is to establish a distributed micro-farm model in Nongoma and replicate it across KwaZulu-Natal, Eastern Cape, and Gauteng. By situating production close to end consumers, Cool Runnings Poultry reduces transport costs, ensures fresher products, and strengthens resilience against supply chain disruptions. </a:t>
            </a:r>
          </a:p>
          <a:p>
            <a:pPr>
              <a:lnSpc>
                <a:spcPts val="1600"/>
              </a:lnSpc>
              <a:spcBef>
                <a:spcPts val="600"/>
              </a:spcBef>
              <a:spcAft>
                <a:spcPts val="600"/>
              </a:spcAft>
            </a:pPr>
            <a:r>
              <a:rPr lang="en-US" sz="1200" b="1" dirty="0">
                <a:solidFill>
                  <a:srgbClr val="1D1D1D"/>
                </a:solidFill>
                <a:latin typeface="Titillium Web" pitchFamily="34" charset="0"/>
                <a:ea typeface="Titillium Web" pitchFamily="34" charset="-122"/>
                <a:cs typeface="Titillium Web" pitchFamily="34" charset="-120"/>
              </a:rPr>
              <a:t>Integrated Food Security and Community Empowerment: </a:t>
            </a:r>
            <a:r>
              <a:rPr lang="en-US" sz="1200" dirty="0">
                <a:solidFill>
                  <a:srgbClr val="1D1D1D"/>
                </a:solidFill>
                <a:latin typeface="Titillium Web" pitchFamily="34" charset="0"/>
                <a:ea typeface="Titillium Web" pitchFamily="34" charset="-122"/>
                <a:cs typeface="Titillium Web" pitchFamily="34" charset="-120"/>
              </a:rPr>
              <a:t>The enterprise balances profitability with community impact by creating jobs, particularly for women and youth, while supporting smallholder farmers through manure supply. Training and development programs are included in the plan to build local skills and strengthen household livelihoods. </a:t>
            </a:r>
          </a:p>
          <a:p>
            <a:pPr>
              <a:lnSpc>
                <a:spcPts val="1600"/>
              </a:lnSpc>
              <a:spcBef>
                <a:spcPts val="600"/>
              </a:spcBef>
              <a:spcAft>
                <a:spcPts val="600"/>
              </a:spcAft>
            </a:pPr>
            <a:r>
              <a:rPr lang="en-US" sz="1200" b="1" dirty="0">
                <a:solidFill>
                  <a:srgbClr val="1D1D1D"/>
                </a:solidFill>
                <a:latin typeface="Titillium Web" pitchFamily="34" charset="0"/>
                <a:ea typeface="Titillium Web" pitchFamily="34" charset="-122"/>
                <a:cs typeface="Titillium Web" pitchFamily="34" charset="-120"/>
              </a:rPr>
              <a:t>Value Proposition of Affordability and Quality: </a:t>
            </a:r>
            <a:r>
              <a:rPr lang="en-US" sz="1200" dirty="0">
                <a:solidFill>
                  <a:srgbClr val="1D1D1D"/>
                </a:solidFill>
                <a:latin typeface="Titillium Web" pitchFamily="34" charset="0"/>
                <a:ea typeface="Titillium Web" pitchFamily="34" charset="-122"/>
                <a:cs typeface="Titillium Web" pitchFamily="34" charset="-120"/>
              </a:rPr>
              <a:t>Cool Runnings Poultry differentiates itself by offering fresh, reliable, and affordable poultry products. Its portfolio includes eggs, broiler chickens, and manure as fertilizer, with future scope for value-added products such as packaged cuts or specialty eggs. </a:t>
            </a:r>
          </a:p>
          <a:p>
            <a:pPr>
              <a:lnSpc>
                <a:spcPts val="1600"/>
              </a:lnSpc>
              <a:spcBef>
                <a:spcPts val="600"/>
              </a:spcBef>
              <a:spcAft>
                <a:spcPts val="600"/>
              </a:spcAft>
            </a:pPr>
            <a:r>
              <a:rPr lang="en-US" sz="1200" b="1" dirty="0">
                <a:solidFill>
                  <a:srgbClr val="1D1D1D"/>
                </a:solidFill>
                <a:latin typeface="Titillium Web" pitchFamily="34" charset="0"/>
                <a:ea typeface="Titillium Web" pitchFamily="34" charset="-122"/>
                <a:cs typeface="Titillium Web" pitchFamily="34" charset="-120"/>
              </a:rPr>
              <a:t>Sustainability and SDG Alignment: </a:t>
            </a:r>
            <a:r>
              <a:rPr lang="en-US" sz="1200" dirty="0">
                <a:solidFill>
                  <a:srgbClr val="1D1D1D"/>
                </a:solidFill>
                <a:latin typeface="Titillium Web" pitchFamily="34" charset="0"/>
                <a:ea typeface="Titillium Web" pitchFamily="34" charset="-122"/>
                <a:cs typeface="Titillium Web" pitchFamily="34" charset="-120"/>
              </a:rPr>
              <a:t>The strategy integrates environmental responsibility and social impact, aligning with SDG 8 (Decent Work and Economic Growth) and SDG 12 (Responsible Consumption and Production). Practices such as recycling manure into fertilizer and exploring renewable energy sources (e.g., solar for poultry houses) demonstrate commitment to sustainability. </a:t>
            </a:r>
          </a:p>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Overall, the strategic profile of Cool Runnings Poultry reflects a dual value proposition: to supply affordable, high-quality poultry products at scale while contributing to local empowerment and environmental sustainability. </a:t>
            </a:r>
          </a:p>
        </p:txBody>
      </p:sp>
      <p:sp>
        <p:nvSpPr>
          <p:cNvPr id="10" name="Text 2">
            <a:extLst>
              <a:ext uri="{FF2B5EF4-FFF2-40B4-BE49-F238E27FC236}">
                <a16:creationId xmlns:a16="http://schemas.microsoft.com/office/drawing/2014/main" id="{EC41EEA7-D002-F9E9-D760-5857E1CB110E}"/>
              </a:ext>
            </a:extLst>
          </p:cNvPr>
          <p:cNvSpPr/>
          <p:nvPr/>
        </p:nvSpPr>
        <p:spPr>
          <a:xfrm>
            <a:off x="5187639" y="677036"/>
            <a:ext cx="1771650" cy="209550"/>
          </a:xfrm>
          <a:prstGeom prst="rect">
            <a:avLst/>
          </a:prstGeom>
          <a:noFill/>
          <a:ln/>
        </p:spPr>
        <p:txBody>
          <a:bodyPr wrap="square" lIns="0" tIns="0" rIns="0" bIns="0" rtlCol="0" anchor="ctr"/>
          <a:lstStyle/>
          <a:p>
            <a:pPr algn="r">
              <a:lnSpc>
                <a:spcPct val="79650"/>
              </a:lnSpc>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2F7BE99E-7494-ADFB-0BE6-E7B707C78C31}"/>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F0093FF5-D29B-805D-66F5-D4065EA02519}"/>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18</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B9A723B6-A3DC-7205-7C54-33A24189C971}"/>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As-is Scenario Analysis</a:t>
            </a:r>
            <a:endParaRPr lang="en-US" sz="1350" dirty="0"/>
          </a:p>
        </p:txBody>
      </p:sp>
      <p:sp>
        <p:nvSpPr>
          <p:cNvPr id="14" name="Text 6">
            <a:extLst>
              <a:ext uri="{FF2B5EF4-FFF2-40B4-BE49-F238E27FC236}">
                <a16:creationId xmlns:a16="http://schemas.microsoft.com/office/drawing/2014/main" id="{43FF16BC-7FE0-E43E-9759-DD83EE3B6E9F}"/>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B9027C19-E0BE-4CC0-5060-E54F2E1B91EE}"/>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5E049786-E608-51F8-19DA-678F77A492EF}"/>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3BB1E1B3-C0B8-CAD6-E698-393B433A5E9D}"/>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4CFAC6D2-D920-9BA6-D91D-7C1B05CEFB7F}"/>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8A171362-9960-FEC5-59BD-D1D06F3CDE16}"/>
              </a:ext>
            </a:extLst>
          </p:cNvPr>
          <p:cNvGrpSpPr/>
          <p:nvPr/>
        </p:nvGrpSpPr>
        <p:grpSpPr>
          <a:xfrm>
            <a:off x="5591781" y="1412484"/>
            <a:ext cx="1382886" cy="1387866"/>
            <a:chOff x="5591781" y="1412484"/>
            <a:chExt cx="1382886" cy="1387866"/>
          </a:xfrm>
        </p:grpSpPr>
        <p:sp>
          <p:nvSpPr>
            <p:cNvPr id="7" name="Rectangle 6">
              <a:extLst>
                <a:ext uri="{FF2B5EF4-FFF2-40B4-BE49-F238E27FC236}">
                  <a16:creationId xmlns:a16="http://schemas.microsoft.com/office/drawing/2014/main" id="{9C018A68-17A9-7119-66BB-A1FA456D0799}"/>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32E3FA39-8745-3264-90F6-749551ADEF23}"/>
                </a:ext>
              </a:extLst>
            </p:cNvPr>
            <p:cNvPicPr>
              <a:picLocks noChangeAspect="1"/>
            </p:cNvPicPr>
            <p:nvPr/>
          </p:nvPicPr>
          <p:blipFill>
            <a:blip r:embed="rId6"/>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3566145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EE746B-D8DB-F99A-6223-8003DA342D0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84E100C2-7172-77AC-1470-47CE22DF8089}"/>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AE54B10E-B248-DC77-D01A-CE83A270C95A}"/>
              </a:ext>
            </a:extLst>
          </p:cNvPr>
          <p:cNvSpPr/>
          <p:nvPr/>
        </p:nvSpPr>
        <p:spPr>
          <a:xfrm>
            <a:off x="807232" y="1940454"/>
            <a:ext cx="4122956" cy="401320"/>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3.3 Preliminary Findings</a:t>
            </a:r>
          </a:p>
        </p:txBody>
      </p:sp>
      <p:sp>
        <p:nvSpPr>
          <p:cNvPr id="7" name="Text 1">
            <a:extLst>
              <a:ext uri="{FF2B5EF4-FFF2-40B4-BE49-F238E27FC236}">
                <a16:creationId xmlns:a16="http://schemas.microsoft.com/office/drawing/2014/main" id="{11747AC2-5632-325D-834E-65474585231C}"/>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584660A0-E994-D377-9B3D-4C32E11A8117}"/>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D8D600CA-EF1C-8EEE-ABAC-1DEBA1AC88E7}"/>
              </a:ext>
            </a:extLst>
          </p:cNvPr>
          <p:cNvSpPr/>
          <p:nvPr/>
        </p:nvSpPr>
        <p:spPr>
          <a:xfrm>
            <a:off x="5187639" y="677036"/>
            <a:ext cx="1771650" cy="209550"/>
          </a:xfrm>
          <a:prstGeom prst="rect">
            <a:avLst/>
          </a:prstGeom>
          <a:noFill/>
          <a:ln/>
        </p:spPr>
        <p:txBody>
          <a:bodyPr wrap="square" lIns="0" tIns="0" rIns="0" bIns="0" rtlCol="0" anchor="ctr"/>
          <a:lstStyle/>
          <a:p>
            <a:pPr algn="r">
              <a:lnSpc>
                <a:spcPct val="79650"/>
              </a:lnSpc>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a:extLst>
              <a:ext uri="{FF2B5EF4-FFF2-40B4-BE49-F238E27FC236}">
                <a16:creationId xmlns:a16="http://schemas.microsoft.com/office/drawing/2014/main" id="{801459BD-85F8-C9A3-9FFD-F58CD7460AE1}"/>
              </a:ext>
            </a:extLst>
          </p:cNvPr>
          <p:cNvSpPr/>
          <p:nvPr/>
        </p:nvSpPr>
        <p:spPr>
          <a:xfrm>
            <a:off x="796962" y="6966126"/>
            <a:ext cx="5581647" cy="914399"/>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Roboto Condensed" pitchFamily="34" charset="0"/>
                <a:ea typeface="Roboto Condensed" pitchFamily="34" charset="-122"/>
                <a:cs typeface="Roboto Condensed" pitchFamily="34" charset="-120"/>
              </a:rPr>
              <a:t>Table 2: </a:t>
            </a:r>
            <a:r>
              <a:rPr lang="en-US" sz="1425" dirty="0">
                <a:solidFill>
                  <a:srgbClr val="2B2B35"/>
                </a:solidFill>
                <a:latin typeface="Roboto Condensed" pitchFamily="34" charset="0"/>
                <a:ea typeface="Roboto Condensed" pitchFamily="34" charset="-122"/>
                <a:cs typeface="Roboto Condensed" pitchFamily="34" charset="-120"/>
              </a:rPr>
              <a:t>Strategic Planning and Execution Assessment</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D3AE7EC9-53F6-1866-0E8F-13CA75B40692}"/>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4" name="Table 13">
            <a:extLst>
              <a:ext uri="{FF2B5EF4-FFF2-40B4-BE49-F238E27FC236}">
                <a16:creationId xmlns:a16="http://schemas.microsoft.com/office/drawing/2014/main" id="{408F6A02-0CBB-7803-9FBE-7A1DB439C3B3}"/>
              </a:ext>
            </a:extLst>
          </p:cNvPr>
          <p:cNvGraphicFramePr>
            <a:graphicFrameLocks noGrp="1"/>
          </p:cNvGraphicFramePr>
          <p:nvPr>
            <p:extLst>
              <p:ext uri="{D42A27DB-BD31-4B8C-83A1-F6EECF244321}">
                <p14:modId xmlns:p14="http://schemas.microsoft.com/office/powerpoint/2010/main" val="586237473"/>
              </p:ext>
            </p:extLst>
          </p:nvPr>
        </p:nvGraphicFramePr>
        <p:xfrm>
          <a:off x="796962" y="3429678"/>
          <a:ext cx="6516534" cy="3536449"/>
        </p:xfrm>
        <a:graphic>
          <a:graphicData uri="http://schemas.openxmlformats.org/drawingml/2006/table">
            <a:tbl>
              <a:tblPr firstRow="1" firstCol="1" bandRow="1">
                <a:tableStyleId>{7E9639D4-E3E2-4D34-9284-5A2195B3D0D7}</a:tableStyleId>
              </a:tblPr>
              <a:tblGrid>
                <a:gridCol w="3258267">
                  <a:extLst>
                    <a:ext uri="{9D8B030D-6E8A-4147-A177-3AD203B41FA5}">
                      <a16:colId xmlns:a16="http://schemas.microsoft.com/office/drawing/2014/main" val="2614702910"/>
                    </a:ext>
                  </a:extLst>
                </a:gridCol>
                <a:gridCol w="3258267">
                  <a:extLst>
                    <a:ext uri="{9D8B030D-6E8A-4147-A177-3AD203B41FA5}">
                      <a16:colId xmlns:a16="http://schemas.microsoft.com/office/drawing/2014/main" val="2490726485"/>
                    </a:ext>
                  </a:extLst>
                </a:gridCol>
              </a:tblGrid>
              <a:tr h="465444">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Financial Indicator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Findings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3863859858"/>
                  </a:ext>
                </a:extLst>
              </a:tr>
              <a:tr h="614201">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Vision and Mission Clarity</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Clear vision and mission centered on affordability, food security, and empowerment, aligned with community needs.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8238273"/>
                  </a:ext>
                </a:extLst>
              </a:tr>
              <a:tr h="614201">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Growth and Expansion Logic</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Expansion plans target KwaZulu-Natal, Eastern Cape, and Gauteng, but lack detailed execution timelines or resource plans.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7110045"/>
                  </a:ext>
                </a:extLst>
              </a:tr>
              <a:tr h="614201">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Execution Framework</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Operational objectives defined, but no formalized execution framework or monitoring tools provided.</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7738142"/>
                  </a:ext>
                </a:extLst>
              </a:tr>
              <a:tr h="614201">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Institutional Alignment</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Strong strategic narrative, but institutional systems (e.g., SOPs, KPIs) are informal, limiting alignment.</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689709"/>
                  </a:ext>
                </a:extLst>
              </a:tr>
              <a:tr h="614201">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Evidence of Monitoring</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evidence of monitoring tools or dashboards to track strategic progress, limiting accountability.</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8875948"/>
                  </a:ext>
                </a:extLst>
              </a:tr>
            </a:tbl>
          </a:graphicData>
        </a:graphic>
      </p:graphicFrame>
      <p:sp>
        <p:nvSpPr>
          <p:cNvPr id="11" name="TextBox 10">
            <a:extLst>
              <a:ext uri="{FF2B5EF4-FFF2-40B4-BE49-F238E27FC236}">
                <a16:creationId xmlns:a16="http://schemas.microsoft.com/office/drawing/2014/main" id="{B03B1F47-0331-BCC7-58A4-5C62A61B67F0}"/>
              </a:ext>
            </a:extLst>
          </p:cNvPr>
          <p:cNvSpPr txBox="1"/>
          <p:nvPr/>
        </p:nvSpPr>
        <p:spPr>
          <a:xfrm>
            <a:off x="796962" y="2536773"/>
            <a:ext cx="4794819" cy="286873"/>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strategic assessment shows a compelling narrative but lacks formalized systems for execution and monitoring, relying heavily on founder-driven processes.</a:t>
            </a:r>
          </a:p>
        </p:txBody>
      </p:sp>
      <p:grpSp>
        <p:nvGrpSpPr>
          <p:cNvPr id="10" name="Group 9">
            <a:extLst>
              <a:ext uri="{FF2B5EF4-FFF2-40B4-BE49-F238E27FC236}">
                <a16:creationId xmlns:a16="http://schemas.microsoft.com/office/drawing/2014/main" id="{187FE300-1EDF-0778-9D01-AE01788C7F41}"/>
              </a:ext>
            </a:extLst>
          </p:cNvPr>
          <p:cNvGrpSpPr/>
          <p:nvPr/>
        </p:nvGrpSpPr>
        <p:grpSpPr>
          <a:xfrm>
            <a:off x="5999045" y="7902997"/>
            <a:ext cx="1314450" cy="1449210"/>
            <a:chOff x="5999045" y="7407697"/>
            <a:chExt cx="1314450" cy="1449210"/>
          </a:xfrm>
        </p:grpSpPr>
        <p:sp>
          <p:nvSpPr>
            <p:cNvPr id="15" name="Text 4">
              <a:extLst>
                <a:ext uri="{FF2B5EF4-FFF2-40B4-BE49-F238E27FC236}">
                  <a16:creationId xmlns:a16="http://schemas.microsoft.com/office/drawing/2014/main" id="{7835CD80-B897-684F-38AC-66B95FE9E403}"/>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AD0F76E4-ADC8-5960-381D-C4BBED87D692}"/>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281E03F8-3BCC-C9D1-735F-20AD80F180D0}"/>
              </a:ext>
            </a:extLst>
          </p:cNvPr>
          <p:cNvGrpSpPr/>
          <p:nvPr/>
        </p:nvGrpSpPr>
        <p:grpSpPr>
          <a:xfrm>
            <a:off x="5591781" y="1412484"/>
            <a:ext cx="1382886" cy="1387866"/>
            <a:chOff x="5591781" y="1412484"/>
            <a:chExt cx="1382886" cy="1387866"/>
          </a:xfrm>
        </p:grpSpPr>
        <p:sp>
          <p:nvSpPr>
            <p:cNvPr id="4" name="Rectangle 3">
              <a:extLst>
                <a:ext uri="{FF2B5EF4-FFF2-40B4-BE49-F238E27FC236}">
                  <a16:creationId xmlns:a16="http://schemas.microsoft.com/office/drawing/2014/main" id="{1FF74C6A-2FA1-EDA4-E281-258E366D9464}"/>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ACE61252-7074-900C-CF75-B1E4DA077347}"/>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3077522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A3E362A-927E-CF68-D8C5-66EDBD01954F}"/>
              </a:ext>
            </a:extLst>
          </p:cNvPr>
          <p:cNvSpPr/>
          <p:nvPr/>
        </p:nvSpPr>
        <p:spPr>
          <a:xfrm>
            <a:off x="370924" y="2590800"/>
            <a:ext cx="7029450" cy="710565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2" descr="preencoded.png"/>
          <p:cNvPicPr>
            <a:picLocks noChangeAspect="1"/>
          </p:cNvPicPr>
          <p:nvPr/>
        </p:nvPicPr>
        <p:blipFill>
          <a:blip r:embed="rId3"/>
          <a:stretch>
            <a:fillRect/>
          </a:stretch>
        </p:blipFill>
        <p:spPr>
          <a:xfrm>
            <a:off x="804863" y="7886262"/>
            <a:ext cx="85725" cy="1238250"/>
          </a:xfrm>
          <a:prstGeom prst="rect">
            <a:avLst/>
          </a:prstGeom>
        </p:spPr>
      </p:pic>
      <p:pic>
        <p:nvPicPr>
          <p:cNvPr id="5" name="Image 3" descr="preencoded.png"/>
          <p:cNvPicPr>
            <a:picLocks noChangeAspect="1"/>
          </p:cNvPicPr>
          <p:nvPr/>
        </p:nvPicPr>
        <p:blipFill>
          <a:blip r:embed="rId3"/>
          <a:stretch>
            <a:fillRect/>
          </a:stretch>
        </p:blipFill>
        <p:spPr>
          <a:xfrm>
            <a:off x="4150671" y="7886290"/>
            <a:ext cx="85725" cy="1238250"/>
          </a:xfrm>
          <a:prstGeom prst="rect">
            <a:avLst/>
          </a:prstGeom>
        </p:spPr>
      </p:pic>
      <p:sp>
        <p:nvSpPr>
          <p:cNvPr id="6" name="Text 0"/>
          <p:cNvSpPr/>
          <p:nvPr/>
        </p:nvSpPr>
        <p:spPr>
          <a:xfrm>
            <a:off x="1131408" y="8153952"/>
            <a:ext cx="2628900" cy="971550"/>
          </a:xfrm>
          <a:prstGeom prst="rect">
            <a:avLst/>
          </a:prstGeom>
          <a:noFill/>
          <a:ln/>
        </p:spPr>
        <p:txBody>
          <a:bodyPr wrap="square" lIns="0" tIns="0" rIns="0" bIns="0" rtlCol="0" anchor="ctr"/>
          <a:lstStyle/>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22 On Sloane</a:t>
            </a:r>
            <a:endParaRPr lang="en-US" sz="1200" dirty="0"/>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Bryanston., Johannesburg, </a:t>
            </a:r>
            <a:endParaRPr lang="en-US" sz="1200" dirty="0"/>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SA 2000 </a:t>
            </a:r>
            <a:endParaRPr lang="en-US" sz="1200" dirty="0"/>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info@22onsloane.com </a:t>
            </a:r>
            <a:endParaRPr lang="en-US" sz="1200" dirty="0"/>
          </a:p>
        </p:txBody>
      </p:sp>
      <p:sp>
        <p:nvSpPr>
          <p:cNvPr id="7" name="Text 1"/>
          <p:cNvSpPr/>
          <p:nvPr/>
        </p:nvSpPr>
        <p:spPr>
          <a:xfrm>
            <a:off x="798385" y="5168351"/>
            <a:ext cx="5953125" cy="1133475"/>
          </a:xfrm>
          <a:prstGeom prst="rect">
            <a:avLst/>
          </a:prstGeom>
          <a:noFill/>
          <a:ln/>
        </p:spPr>
        <p:txBody>
          <a:bodyPr wrap="square" lIns="0" tIns="0" rIns="0" bIns="0" rtlCol="0" anchor="ctr"/>
          <a:lstStyle/>
          <a:p>
            <a:pPr marL="0" indent="0" algn="l">
              <a:lnSpc>
                <a:spcPct val="73116"/>
              </a:lnSpc>
              <a:buNone/>
            </a:pPr>
            <a:r>
              <a:rPr lang="en-US" sz="4050" b="1" dirty="0">
                <a:solidFill>
                  <a:srgbClr val="FFFFFF"/>
                </a:solidFill>
                <a:latin typeface="Titillium Web" panose="00000500000000000000" pitchFamily="2" charset="0"/>
                <a:ea typeface="Sora" pitchFamily="34" charset="-122"/>
                <a:cs typeface="Sora" pitchFamily="34" charset="-120"/>
              </a:rPr>
              <a:t>Cool Runnings Poultry </a:t>
            </a:r>
          </a:p>
          <a:p>
            <a:pPr marL="0" indent="0" algn="l">
              <a:lnSpc>
                <a:spcPct val="73116"/>
              </a:lnSpc>
              <a:buNone/>
            </a:pPr>
            <a:r>
              <a:rPr lang="en-US" sz="4050" b="1" dirty="0">
                <a:solidFill>
                  <a:srgbClr val="FFFFFF"/>
                </a:solidFill>
                <a:latin typeface="Titillium Web" panose="00000500000000000000" pitchFamily="2" charset="0"/>
                <a:ea typeface="Sora" pitchFamily="34" charset="-122"/>
                <a:cs typeface="Sora" pitchFamily="34" charset="-120"/>
              </a:rPr>
              <a:t>As-Is Analysis Report</a:t>
            </a:r>
            <a:endParaRPr lang="en-US" sz="4050" dirty="0">
              <a:latin typeface="Titillium Web" panose="00000500000000000000" pitchFamily="2" charset="0"/>
            </a:endParaRPr>
          </a:p>
        </p:txBody>
      </p:sp>
      <p:pic>
        <p:nvPicPr>
          <p:cNvPr id="8" name="Image 4"/>
          <p:cNvPicPr>
            <a:picLocks noChangeAspect="1"/>
          </p:cNvPicPr>
          <p:nvPr/>
        </p:nvPicPr>
        <p:blipFill>
          <a:blip r:embed="rId4"/>
          <a:stretch/>
        </p:blipFill>
        <p:spPr>
          <a:xfrm>
            <a:off x="706212" y="489154"/>
            <a:ext cx="6291072" cy="4194048"/>
          </a:xfrm>
          <a:prstGeom prst="rect">
            <a:avLst/>
          </a:prstGeom>
        </p:spPr>
      </p:pic>
      <p:sp>
        <p:nvSpPr>
          <p:cNvPr id="9" name="Text 2"/>
          <p:cNvSpPr/>
          <p:nvPr/>
        </p:nvSpPr>
        <p:spPr>
          <a:xfrm>
            <a:off x="1125874" y="7855839"/>
            <a:ext cx="3162300" cy="285750"/>
          </a:xfrm>
          <a:prstGeom prst="rect">
            <a:avLst/>
          </a:prstGeom>
          <a:noFill/>
          <a:ln/>
        </p:spPr>
        <p:txBody>
          <a:bodyPr wrap="square" lIns="0" tIns="0" rIns="0" bIns="0" rtlCol="0" anchor="ctr"/>
          <a:lstStyle/>
          <a:p>
            <a:pPr marL="0" indent="0" algn="l">
              <a:lnSpc>
                <a:spcPct val="105600"/>
              </a:lnSpc>
              <a:buNone/>
            </a:pPr>
            <a:r>
              <a:rPr lang="en-US" sz="1425" b="1" dirty="0">
                <a:solidFill>
                  <a:srgbClr val="FFFFFF"/>
                </a:solidFill>
                <a:latin typeface="Titillium Web" pitchFamily="34" charset="0"/>
                <a:ea typeface="Titillium Web" pitchFamily="34" charset="-122"/>
                <a:cs typeface="Titillium Web" pitchFamily="34" charset="-120"/>
              </a:rPr>
              <a:t>Prepared By: </a:t>
            </a:r>
            <a:endParaRPr lang="en-US" sz="1425" dirty="0"/>
          </a:p>
        </p:txBody>
      </p:sp>
      <p:sp>
        <p:nvSpPr>
          <p:cNvPr id="10" name="Text 3"/>
          <p:cNvSpPr/>
          <p:nvPr/>
        </p:nvSpPr>
        <p:spPr>
          <a:xfrm>
            <a:off x="4486208" y="8173364"/>
            <a:ext cx="2524125" cy="971550"/>
          </a:xfrm>
          <a:prstGeom prst="rect">
            <a:avLst/>
          </a:prstGeom>
          <a:noFill/>
          <a:ln/>
        </p:spPr>
        <p:txBody>
          <a:bodyPr wrap="square" lIns="0" tIns="0" rIns="0" bIns="0" rtlCol="0" anchor="ctr"/>
          <a:lstStyle/>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Cool Runnings Poultry</a:t>
            </a:r>
          </a:p>
          <a:p>
            <a:pPr>
              <a:lnSpc>
                <a:spcPct val="105600"/>
              </a:lnSpc>
            </a:pPr>
            <a:r>
              <a:rPr lang="en-US" sz="1200" dirty="0">
                <a:solidFill>
                  <a:srgbClr val="FFFFFF"/>
                </a:solidFill>
                <a:latin typeface="Titillium Web" pitchFamily="34" charset="0"/>
                <a:ea typeface="Titillium Web" pitchFamily="34" charset="-122"/>
                <a:cs typeface="Titillium Web" pitchFamily="34" charset="-120"/>
              </a:rPr>
              <a:t>KwaZulu-Natal</a:t>
            </a:r>
          </a:p>
          <a:p>
            <a:pPr>
              <a:lnSpc>
                <a:spcPct val="105600"/>
              </a:lnSpc>
            </a:pPr>
            <a:r>
              <a:rPr lang="en-US" sz="1200" dirty="0">
                <a:solidFill>
                  <a:srgbClr val="FFFFFF"/>
                </a:solidFill>
                <a:latin typeface="Titillium Web" pitchFamily="34" charset="0"/>
                <a:ea typeface="Titillium Web" pitchFamily="34" charset="-122"/>
                <a:cs typeface="Titillium Web" pitchFamily="34" charset="-120"/>
              </a:rPr>
              <a:t>3950</a:t>
            </a:r>
          </a:p>
          <a:p>
            <a:pPr>
              <a:lnSpc>
                <a:spcPct val="105600"/>
              </a:lnSpc>
            </a:pPr>
            <a:r>
              <a:rPr lang="en-US" sz="1200" dirty="0">
                <a:solidFill>
                  <a:srgbClr val="FFFFFF"/>
                </a:solidFill>
                <a:latin typeface="Titillium Web" pitchFamily="34" charset="0"/>
                <a:ea typeface="Titillium Web" pitchFamily="34" charset="-122"/>
                <a:cs typeface="Titillium Web" pitchFamily="34" charset="-120"/>
              </a:rPr>
              <a:t>South Africa</a:t>
            </a:r>
          </a:p>
        </p:txBody>
      </p:sp>
      <p:sp>
        <p:nvSpPr>
          <p:cNvPr id="11" name="Text 4"/>
          <p:cNvSpPr/>
          <p:nvPr/>
        </p:nvSpPr>
        <p:spPr>
          <a:xfrm>
            <a:off x="4486170" y="7852982"/>
            <a:ext cx="2524125" cy="285750"/>
          </a:xfrm>
          <a:prstGeom prst="rect">
            <a:avLst/>
          </a:prstGeom>
          <a:noFill/>
          <a:ln/>
        </p:spPr>
        <p:txBody>
          <a:bodyPr wrap="square" lIns="0" tIns="0" rIns="0" bIns="0" rtlCol="0" anchor="ctr"/>
          <a:lstStyle/>
          <a:p>
            <a:pPr marL="0" indent="0" algn="l">
              <a:lnSpc>
                <a:spcPct val="105600"/>
              </a:lnSpc>
              <a:buNone/>
            </a:pPr>
            <a:r>
              <a:rPr lang="en-US" sz="1425" b="1" dirty="0">
                <a:solidFill>
                  <a:srgbClr val="FFFFFF"/>
                </a:solidFill>
                <a:latin typeface="Titillium Web" pitchFamily="34" charset="0"/>
                <a:ea typeface="Titillium Web" pitchFamily="34" charset="-122"/>
                <a:cs typeface="Titillium Web" pitchFamily="34" charset="-120"/>
              </a:rPr>
              <a:t>Prepared For:</a:t>
            </a:r>
            <a:endParaRPr lang="en-US" sz="1425" dirty="0"/>
          </a:p>
        </p:txBody>
      </p:sp>
      <p:sp>
        <p:nvSpPr>
          <p:cNvPr id="12" name="Text 5"/>
          <p:cNvSpPr/>
          <p:nvPr/>
        </p:nvSpPr>
        <p:spPr>
          <a:xfrm>
            <a:off x="7486650" y="9772650"/>
            <a:ext cx="285750" cy="285750"/>
          </a:xfrm>
          <a:prstGeom prst="rect">
            <a:avLst/>
          </a:prstGeom>
          <a:noFill/>
          <a:ln/>
        </p:spPr>
        <p:txBody>
          <a:bodyPr wrap="square" lIns="0" tIns="0" rIns="0" bIns="0" rtlCol="0" anchor="ctr"/>
          <a:lstStyle/>
          <a:p>
            <a:pPr marL="0" indent="0" algn="ctr">
              <a:buNone/>
            </a:pPr>
            <a:r>
              <a:rPr lang="en-US" sz="1500" u="none" dirty="0">
                <a:solidFill>
                  <a:srgbClr val="FFFFFF"/>
                </a:solidFill>
                <a:uFill>
                  <a:solidFill>
                    <a:srgbClr val="FFFFFF"/>
                  </a:solidFill>
                </a:uFill>
                <a:latin typeface="Arimo" pitchFamily="34" charset="0"/>
                <a:ea typeface="Arimo" pitchFamily="34" charset="-122"/>
                <a:cs typeface="Arimo" pitchFamily="34" charset="-120"/>
              </a:rPr>
              <a:t>2</a:t>
            </a:r>
            <a:endParaRPr lang="en-US" sz="1500" dirty="0"/>
          </a:p>
        </p:txBody>
      </p:sp>
      <p:pic>
        <p:nvPicPr>
          <p:cNvPr id="2" name="Image 2" descr="preencoded.png">
            <a:extLst>
              <a:ext uri="{FF2B5EF4-FFF2-40B4-BE49-F238E27FC236}">
                <a16:creationId xmlns:a16="http://schemas.microsoft.com/office/drawing/2014/main" id="{DA45DCF3-7CFC-8922-3E97-68D7E2592C18}"/>
              </a:ext>
            </a:extLst>
          </p:cNvPr>
          <p:cNvPicPr>
            <a:picLocks noChangeAspect="1"/>
          </p:cNvPicPr>
          <p:nvPr/>
        </p:nvPicPr>
        <p:blipFill>
          <a:blip r:embed="rId3"/>
          <a:stretch>
            <a:fillRect/>
          </a:stretch>
        </p:blipFill>
        <p:spPr>
          <a:xfrm>
            <a:off x="804863" y="6244629"/>
            <a:ext cx="85725" cy="1238250"/>
          </a:xfrm>
          <a:prstGeom prst="rect">
            <a:avLst/>
          </a:prstGeom>
        </p:spPr>
      </p:pic>
      <p:sp>
        <p:nvSpPr>
          <p:cNvPr id="13" name="Text 1">
            <a:extLst>
              <a:ext uri="{FF2B5EF4-FFF2-40B4-BE49-F238E27FC236}">
                <a16:creationId xmlns:a16="http://schemas.microsoft.com/office/drawing/2014/main" id="{33F68543-41DF-C413-2AF4-F4BEE7816809}"/>
              </a:ext>
            </a:extLst>
          </p:cNvPr>
          <p:cNvSpPr/>
          <p:nvPr/>
        </p:nvSpPr>
        <p:spPr>
          <a:xfrm>
            <a:off x="1125874" y="6257164"/>
            <a:ext cx="4605337" cy="1001461"/>
          </a:xfrm>
          <a:prstGeom prst="rect">
            <a:avLst/>
          </a:prstGeom>
          <a:noFill/>
          <a:ln/>
        </p:spPr>
        <p:txBody>
          <a:bodyPr wrap="square" lIns="0" tIns="0" rIns="0" bIns="0" rtlCol="0" anchor="ctr"/>
          <a:lstStyle/>
          <a:p>
            <a:pPr marL="0" indent="0" algn="l">
              <a:lnSpc>
                <a:spcPts val="5000"/>
              </a:lnSpc>
              <a:buNone/>
            </a:pPr>
            <a:r>
              <a:rPr lang="en-GB" sz="1600" b="1" dirty="0">
                <a:solidFill>
                  <a:srgbClr val="FFFFFF"/>
                </a:solidFill>
                <a:latin typeface="Titillium Web" panose="00000500000000000000" pitchFamily="2" charset="0"/>
                <a:ea typeface="Sora" pitchFamily="34" charset="-122"/>
                <a:cs typeface="Sora" pitchFamily="34" charset="-120"/>
              </a:rPr>
              <a:t>Disclosure on Use of AI-Assisted Tools</a:t>
            </a:r>
          </a:p>
          <a:p>
            <a:pPr marL="0" indent="0" algn="l">
              <a:buNone/>
            </a:pPr>
            <a:r>
              <a:rPr lang="en-GB" sz="1200" i="1" dirty="0">
                <a:solidFill>
                  <a:srgbClr val="FFFFFF"/>
                </a:solidFill>
                <a:latin typeface="Titillium Web" panose="00000500000000000000" pitchFamily="2" charset="0"/>
                <a:ea typeface="Sora" pitchFamily="34" charset="-122"/>
              </a:rPr>
              <a:t>Parts of this report were enhanced using AI-assisted tools for grammar refinement, stylistic consistency, and visual design. All analysis, interpretations, and recommendations remain the sole work and responsibility of the consultant.</a:t>
            </a:r>
            <a:endParaRPr lang="en-US" sz="2000" i="1" dirty="0">
              <a:latin typeface="Titillium Web" panose="00000500000000000000" pitchFamily="2"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1AD2C1-4134-7B7F-EA3A-40E419AF4D1D}"/>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39BB1924-F888-1DE9-3B36-C2609CDAEFFA}"/>
              </a:ext>
            </a:extLst>
          </p:cNvPr>
          <p:cNvPicPr>
            <a:picLocks noChangeAspect="1"/>
          </p:cNvPicPr>
          <p:nvPr/>
        </p:nvPicPr>
        <p:blipFill>
          <a:blip r:embed="rId3"/>
          <a:stretch>
            <a:fillRect/>
          </a:stretch>
        </p:blipFill>
        <p:spPr>
          <a:xfrm>
            <a:off x="0" y="0"/>
            <a:ext cx="7772400" cy="10058400"/>
          </a:xfrm>
          <a:prstGeom prst="rect">
            <a:avLst/>
          </a:prstGeom>
        </p:spPr>
      </p:pic>
      <p:pic>
        <p:nvPicPr>
          <p:cNvPr id="6" name="Image 4" descr="preencoded.png">
            <a:extLst>
              <a:ext uri="{FF2B5EF4-FFF2-40B4-BE49-F238E27FC236}">
                <a16:creationId xmlns:a16="http://schemas.microsoft.com/office/drawing/2014/main" id="{76646282-A74E-0429-AD49-1EB3D8BB3A0D}"/>
              </a:ext>
            </a:extLst>
          </p:cNvPr>
          <p:cNvPicPr>
            <a:picLocks noChangeAspect="1"/>
          </p:cNvPicPr>
          <p:nvPr/>
        </p:nvPicPr>
        <p:blipFill>
          <a:blip r:embed="rId4"/>
          <a:stretch>
            <a:fillRect/>
          </a:stretch>
        </p:blipFill>
        <p:spPr>
          <a:xfrm>
            <a:off x="796962" y="919932"/>
            <a:ext cx="6177705" cy="190500"/>
          </a:xfrm>
          <a:prstGeom prst="rect">
            <a:avLst/>
          </a:prstGeom>
        </p:spPr>
      </p:pic>
      <p:sp>
        <p:nvSpPr>
          <p:cNvPr id="9" name="Text 0">
            <a:extLst>
              <a:ext uri="{FF2B5EF4-FFF2-40B4-BE49-F238E27FC236}">
                <a16:creationId xmlns:a16="http://schemas.microsoft.com/office/drawing/2014/main" id="{A379FD88-7DD7-1FA5-7CA9-B3569C07B6AD}"/>
              </a:ext>
            </a:extLst>
          </p:cNvPr>
          <p:cNvSpPr/>
          <p:nvPr/>
        </p:nvSpPr>
        <p:spPr>
          <a:xfrm>
            <a:off x="807232" y="1992870"/>
            <a:ext cx="4343675" cy="415535"/>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3.4 Overall Score</a:t>
            </a:r>
            <a:endParaRPr lang="en-US" sz="2800" dirty="0">
              <a:latin typeface="Titillium Web" panose="00000500000000000000" pitchFamily="2" charset="0"/>
            </a:endParaRPr>
          </a:p>
        </p:txBody>
      </p:sp>
      <p:sp>
        <p:nvSpPr>
          <p:cNvPr id="10" name="Text 1">
            <a:extLst>
              <a:ext uri="{FF2B5EF4-FFF2-40B4-BE49-F238E27FC236}">
                <a16:creationId xmlns:a16="http://schemas.microsoft.com/office/drawing/2014/main" id="{FF059892-1CE9-BDE7-EC86-CBAC6BCB87A0}"/>
              </a:ext>
            </a:extLst>
          </p:cNvPr>
          <p:cNvSpPr/>
          <p:nvPr/>
        </p:nvSpPr>
        <p:spPr>
          <a:xfrm>
            <a:off x="5187639" y="677036"/>
            <a:ext cx="1771650" cy="209550"/>
          </a:xfrm>
          <a:prstGeom prst="rect">
            <a:avLst/>
          </a:prstGeom>
          <a:noFill/>
          <a:ln/>
        </p:spPr>
        <p:txBody>
          <a:bodyPr wrap="square" lIns="0" tIns="0" rIns="0" bIns="0" rtlCol="0" anchor="ctr"/>
          <a:lstStyle/>
          <a:p>
            <a:pPr algn="r">
              <a:lnSpc>
                <a:spcPct val="79650"/>
              </a:lnSpc>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2">
            <a:extLst>
              <a:ext uri="{FF2B5EF4-FFF2-40B4-BE49-F238E27FC236}">
                <a16:creationId xmlns:a16="http://schemas.microsoft.com/office/drawing/2014/main" id="{EB273098-BC04-EF12-0918-5F720FBF568A}"/>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As-is Scenario Analysis</a:t>
            </a:r>
            <a:endParaRPr lang="en-US" sz="1350" dirty="0"/>
          </a:p>
        </p:txBody>
      </p:sp>
      <p:sp>
        <p:nvSpPr>
          <p:cNvPr id="13" name="Text 3">
            <a:extLst>
              <a:ext uri="{FF2B5EF4-FFF2-40B4-BE49-F238E27FC236}">
                <a16:creationId xmlns:a16="http://schemas.microsoft.com/office/drawing/2014/main" id="{9A69FA8E-706E-A15C-E9D3-65E0A73E58B0}"/>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2</a:t>
            </a:r>
            <a:endParaRPr lang="en-US" sz="1200" dirty="0"/>
          </a:p>
        </p:txBody>
      </p:sp>
      <p:pic>
        <p:nvPicPr>
          <p:cNvPr id="18" name="Image 4" descr="preencoded.png">
            <a:extLst>
              <a:ext uri="{FF2B5EF4-FFF2-40B4-BE49-F238E27FC236}">
                <a16:creationId xmlns:a16="http://schemas.microsoft.com/office/drawing/2014/main" id="{7EAB9A3C-26CE-0E4E-7B82-6C7FC8F81EF6}"/>
              </a:ext>
            </a:extLst>
          </p:cNvPr>
          <p:cNvPicPr>
            <a:picLocks noChangeAspect="1"/>
          </p:cNvPicPr>
          <p:nvPr/>
        </p:nvPicPr>
        <p:blipFill>
          <a:blip r:embed="rId5"/>
          <a:stretch>
            <a:fillRect/>
          </a:stretch>
        </p:blipFill>
        <p:spPr>
          <a:xfrm>
            <a:off x="2762007" y="4982749"/>
            <a:ext cx="4660172" cy="147205"/>
          </a:xfrm>
          <a:prstGeom prst="rect">
            <a:avLst/>
          </a:prstGeom>
        </p:spPr>
      </p:pic>
      <p:pic>
        <p:nvPicPr>
          <p:cNvPr id="19" name="Image 5" descr="preencoded.png">
            <a:extLst>
              <a:ext uri="{FF2B5EF4-FFF2-40B4-BE49-F238E27FC236}">
                <a16:creationId xmlns:a16="http://schemas.microsoft.com/office/drawing/2014/main" id="{9FE79928-1D22-4F32-491F-7896BE9EE2D5}"/>
              </a:ext>
            </a:extLst>
          </p:cNvPr>
          <p:cNvPicPr>
            <a:picLocks noChangeAspect="1"/>
          </p:cNvPicPr>
          <p:nvPr/>
        </p:nvPicPr>
        <p:blipFill>
          <a:blip r:embed="rId6"/>
          <a:stretch>
            <a:fillRect/>
          </a:stretch>
        </p:blipFill>
        <p:spPr>
          <a:xfrm>
            <a:off x="2758105" y="6503895"/>
            <a:ext cx="4664088" cy="147205"/>
          </a:xfrm>
          <a:prstGeom prst="rect">
            <a:avLst/>
          </a:prstGeom>
        </p:spPr>
      </p:pic>
      <p:pic>
        <p:nvPicPr>
          <p:cNvPr id="20" name="Image 6" descr="preencoded.png">
            <a:extLst>
              <a:ext uri="{FF2B5EF4-FFF2-40B4-BE49-F238E27FC236}">
                <a16:creationId xmlns:a16="http://schemas.microsoft.com/office/drawing/2014/main" id="{52A20BDE-CC92-D718-6BAB-C0795DDFF2DF}"/>
              </a:ext>
            </a:extLst>
          </p:cNvPr>
          <p:cNvPicPr>
            <a:picLocks noChangeAspect="1"/>
          </p:cNvPicPr>
          <p:nvPr/>
        </p:nvPicPr>
        <p:blipFill>
          <a:blip r:embed="rId6"/>
          <a:stretch>
            <a:fillRect/>
          </a:stretch>
        </p:blipFill>
        <p:spPr>
          <a:xfrm>
            <a:off x="2761933" y="7764267"/>
            <a:ext cx="4660172" cy="147205"/>
          </a:xfrm>
          <a:prstGeom prst="rect">
            <a:avLst/>
          </a:prstGeom>
        </p:spPr>
      </p:pic>
      <p:sp>
        <p:nvSpPr>
          <p:cNvPr id="21" name="Text 0">
            <a:extLst>
              <a:ext uri="{FF2B5EF4-FFF2-40B4-BE49-F238E27FC236}">
                <a16:creationId xmlns:a16="http://schemas.microsoft.com/office/drawing/2014/main" id="{D0EA8AFA-DBC8-C13D-8FBE-EDE29269D975}"/>
              </a:ext>
            </a:extLst>
          </p:cNvPr>
          <p:cNvSpPr/>
          <p:nvPr/>
        </p:nvSpPr>
        <p:spPr>
          <a:xfrm>
            <a:off x="3484030" y="8188820"/>
            <a:ext cx="1317481" cy="264968"/>
          </a:xfrm>
          <a:prstGeom prst="rect">
            <a:avLst/>
          </a:prstGeom>
          <a:noFill/>
          <a:ln/>
        </p:spPr>
        <p:txBody>
          <a:bodyPr wrap="square" lIns="0" tIns="0" rIns="0" bIns="0" rtlCol="0" anchor="ctr"/>
          <a:lstStyle/>
          <a:p>
            <a:pPr>
              <a:lnSpc>
                <a:spcPct val="59333"/>
              </a:lnSpc>
            </a:pPr>
            <a:r>
              <a:rPr lang="en-US" sz="1854" b="1" dirty="0">
                <a:solidFill>
                  <a:srgbClr val="000000"/>
                </a:solidFill>
                <a:latin typeface="Open Sans" pitchFamily="34" charset="0"/>
                <a:ea typeface="Open Sans" pitchFamily="34" charset="-122"/>
                <a:cs typeface="Open Sans" pitchFamily="34" charset="-120"/>
              </a:rPr>
              <a:t>26 %</a:t>
            </a:r>
            <a:endParaRPr lang="en-US" sz="1854" dirty="0"/>
          </a:p>
        </p:txBody>
      </p:sp>
      <p:pic>
        <p:nvPicPr>
          <p:cNvPr id="22" name="Image 7" descr="preencoded.png">
            <a:extLst>
              <a:ext uri="{FF2B5EF4-FFF2-40B4-BE49-F238E27FC236}">
                <a16:creationId xmlns:a16="http://schemas.microsoft.com/office/drawing/2014/main" id="{02247A4D-1BD8-BB09-DD0C-ED1382E8F052}"/>
              </a:ext>
            </a:extLst>
          </p:cNvPr>
          <p:cNvPicPr>
            <a:picLocks noChangeAspect="1"/>
          </p:cNvPicPr>
          <p:nvPr/>
        </p:nvPicPr>
        <p:blipFill>
          <a:blip r:embed="rId7"/>
          <a:stretch>
            <a:fillRect/>
          </a:stretch>
        </p:blipFill>
        <p:spPr>
          <a:xfrm>
            <a:off x="4969279" y="8062195"/>
            <a:ext cx="147205" cy="1120477"/>
          </a:xfrm>
          <a:prstGeom prst="rect">
            <a:avLst/>
          </a:prstGeom>
        </p:spPr>
      </p:pic>
      <p:pic>
        <p:nvPicPr>
          <p:cNvPr id="25" name="Image 10" descr="preencoded.png">
            <a:extLst>
              <a:ext uri="{FF2B5EF4-FFF2-40B4-BE49-F238E27FC236}">
                <a16:creationId xmlns:a16="http://schemas.microsoft.com/office/drawing/2014/main" id="{5422C4DE-9371-CEC8-46BA-2AA7FFE80775}"/>
              </a:ext>
            </a:extLst>
          </p:cNvPr>
          <p:cNvPicPr>
            <a:picLocks noChangeAspect="1"/>
          </p:cNvPicPr>
          <p:nvPr/>
        </p:nvPicPr>
        <p:blipFill>
          <a:blip r:embed="rId7"/>
          <a:stretch>
            <a:fillRect/>
          </a:stretch>
        </p:blipFill>
        <p:spPr>
          <a:xfrm>
            <a:off x="4893962" y="5280847"/>
            <a:ext cx="147205" cy="1120477"/>
          </a:xfrm>
          <a:prstGeom prst="rect">
            <a:avLst/>
          </a:prstGeom>
        </p:spPr>
      </p:pic>
      <p:sp>
        <p:nvSpPr>
          <p:cNvPr id="28" name="Text 2">
            <a:extLst>
              <a:ext uri="{FF2B5EF4-FFF2-40B4-BE49-F238E27FC236}">
                <a16:creationId xmlns:a16="http://schemas.microsoft.com/office/drawing/2014/main" id="{E0297291-CEFE-42DB-692E-4F40C41A07F4}"/>
              </a:ext>
            </a:extLst>
          </p:cNvPr>
          <p:cNvSpPr/>
          <p:nvPr/>
        </p:nvSpPr>
        <p:spPr>
          <a:xfrm>
            <a:off x="3472797" y="8656837"/>
            <a:ext cx="1317481" cy="610899"/>
          </a:xfrm>
          <a:prstGeom prst="rect">
            <a:avLst/>
          </a:prstGeom>
          <a:noFill/>
          <a:ln/>
        </p:spPr>
        <p:txBody>
          <a:bodyPr wrap="square" lIns="0" tIns="0" rIns="0" bIns="0" rtlCol="0" anchor="ctr"/>
          <a:lstStyle/>
          <a:p>
            <a:r>
              <a:rPr lang="en-US" sz="927" b="1" dirty="0">
                <a:solidFill>
                  <a:srgbClr val="0E1116"/>
                </a:solidFill>
                <a:latin typeface="Titillium Web" panose="00000500000000000000" pitchFamily="2" charset="0"/>
                <a:ea typeface="Open Sans" pitchFamily="34" charset="-122"/>
                <a:cs typeface="Open Sans" pitchFamily="34" charset="-120"/>
              </a:rPr>
              <a:t>Governance: </a:t>
            </a:r>
            <a:r>
              <a:rPr lang="en-US" sz="927" dirty="0">
                <a:solidFill>
                  <a:srgbClr val="0E1116"/>
                </a:solidFill>
                <a:latin typeface="Titillium Web" panose="00000500000000000000" pitchFamily="2" charset="0"/>
                <a:ea typeface="Open Sans" pitchFamily="34" charset="-122"/>
                <a:cs typeface="Open Sans" pitchFamily="34" charset="-120"/>
              </a:rPr>
              <a:t>  Ther is no board of directors, no risk register, and policies not signed or enforced.</a:t>
            </a:r>
          </a:p>
          <a:p>
            <a:endParaRPr lang="en-US" sz="927" dirty="0">
              <a:solidFill>
                <a:srgbClr val="0E1116"/>
              </a:solidFill>
              <a:latin typeface="Titillium Web" panose="00000500000000000000" pitchFamily="2" charset="0"/>
              <a:ea typeface="Open Sans" pitchFamily="34" charset="-122"/>
              <a:cs typeface="Open Sans" pitchFamily="34" charset="-120"/>
            </a:endParaRPr>
          </a:p>
          <a:p>
            <a:r>
              <a:rPr lang="en-US" sz="1200" b="1" dirty="0">
                <a:solidFill>
                  <a:srgbClr val="0E1116"/>
                </a:solidFill>
                <a:latin typeface="Titillium Web" panose="00000500000000000000" pitchFamily="2" charset="0"/>
                <a:ea typeface="Open Sans" pitchFamily="34" charset="-122"/>
                <a:cs typeface="Open Sans" pitchFamily="34" charset="-120"/>
              </a:rPr>
              <a:t>Weight: </a:t>
            </a:r>
            <a:r>
              <a:rPr lang="en-US" sz="1200" dirty="0">
                <a:solidFill>
                  <a:srgbClr val="0E1116"/>
                </a:solidFill>
                <a:latin typeface="Titillium Web" panose="00000500000000000000" pitchFamily="2" charset="0"/>
                <a:ea typeface="Open Sans" pitchFamily="34" charset="-122"/>
                <a:cs typeface="Open Sans" pitchFamily="34" charset="-120"/>
              </a:rPr>
              <a:t>0.15</a:t>
            </a:r>
            <a:endParaRPr lang="en-US" sz="1200" dirty="0">
              <a:latin typeface="Titillium Web" panose="00000500000000000000" pitchFamily="2" charset="0"/>
            </a:endParaRPr>
          </a:p>
        </p:txBody>
      </p:sp>
      <p:sp>
        <p:nvSpPr>
          <p:cNvPr id="29" name="Text 3">
            <a:extLst>
              <a:ext uri="{FF2B5EF4-FFF2-40B4-BE49-F238E27FC236}">
                <a16:creationId xmlns:a16="http://schemas.microsoft.com/office/drawing/2014/main" id="{BE516ED5-0F21-162E-4A96-B6FD4FA7AC51}"/>
              </a:ext>
            </a:extLst>
          </p:cNvPr>
          <p:cNvSpPr/>
          <p:nvPr/>
        </p:nvSpPr>
        <p:spPr>
          <a:xfrm>
            <a:off x="5985823" y="8188819"/>
            <a:ext cx="1420524" cy="253141"/>
          </a:xfrm>
          <a:prstGeom prst="rect">
            <a:avLst/>
          </a:prstGeom>
          <a:noFill/>
          <a:ln/>
        </p:spPr>
        <p:txBody>
          <a:bodyPr wrap="square" lIns="0" tIns="0" rIns="0" bIns="0" rtlCol="0" anchor="ctr"/>
          <a:lstStyle/>
          <a:p>
            <a:pPr>
              <a:lnSpc>
                <a:spcPct val="59333"/>
              </a:lnSpc>
            </a:pPr>
            <a:r>
              <a:rPr lang="en-US" sz="1854" b="1" dirty="0">
                <a:solidFill>
                  <a:srgbClr val="000000"/>
                </a:solidFill>
                <a:latin typeface="Open Sans" pitchFamily="34" charset="0"/>
                <a:ea typeface="Open Sans" pitchFamily="34" charset="-122"/>
                <a:cs typeface="Open Sans" pitchFamily="34" charset="-120"/>
              </a:rPr>
              <a:t>43 %</a:t>
            </a:r>
            <a:endParaRPr lang="en-US" sz="1854" dirty="0"/>
          </a:p>
        </p:txBody>
      </p:sp>
      <p:sp>
        <p:nvSpPr>
          <p:cNvPr id="30" name="Text 4">
            <a:extLst>
              <a:ext uri="{FF2B5EF4-FFF2-40B4-BE49-F238E27FC236}">
                <a16:creationId xmlns:a16="http://schemas.microsoft.com/office/drawing/2014/main" id="{A0827D32-88BE-F2F7-A4D1-D32C47F92A45}"/>
              </a:ext>
            </a:extLst>
          </p:cNvPr>
          <p:cNvSpPr/>
          <p:nvPr/>
        </p:nvSpPr>
        <p:spPr>
          <a:xfrm>
            <a:off x="5985830" y="8567696"/>
            <a:ext cx="1420524" cy="765464"/>
          </a:xfrm>
          <a:prstGeom prst="rect">
            <a:avLst/>
          </a:prstGeom>
          <a:noFill/>
          <a:ln/>
        </p:spPr>
        <p:txBody>
          <a:bodyPr wrap="square" lIns="0" tIns="0" rIns="0" bIns="0" rtlCol="0" anchor="ctr"/>
          <a:lstStyle/>
          <a:p>
            <a:r>
              <a:rPr lang="en-US" sz="927" b="1" dirty="0">
                <a:solidFill>
                  <a:srgbClr val="0E1116"/>
                </a:solidFill>
                <a:latin typeface="Titillium Web" panose="00000500000000000000" pitchFamily="2" charset="0"/>
                <a:ea typeface="Open Sans" pitchFamily="34" charset="-122"/>
                <a:cs typeface="Open Sans" pitchFamily="34" charset="-120"/>
              </a:rPr>
              <a:t>Financial:</a:t>
            </a:r>
            <a:r>
              <a:rPr lang="en-US" sz="927" dirty="0">
                <a:solidFill>
                  <a:srgbClr val="0E1116"/>
                </a:solidFill>
                <a:latin typeface="Titillium Web" panose="00000500000000000000" pitchFamily="2" charset="0"/>
                <a:ea typeface="Open Sans" pitchFamily="34" charset="-122"/>
                <a:cs typeface="Open Sans" pitchFamily="34" charset="-120"/>
              </a:rPr>
              <a:t> Clear revenue forecasts but no variance analysis, controls, or audit-ready tools.</a:t>
            </a:r>
          </a:p>
          <a:p>
            <a:endParaRPr lang="en-US" sz="927" dirty="0">
              <a:solidFill>
                <a:srgbClr val="0E1116"/>
              </a:solidFill>
              <a:latin typeface="Titillium Web" panose="00000500000000000000" pitchFamily="2" charset="0"/>
              <a:ea typeface="Open Sans" pitchFamily="34" charset="-122"/>
              <a:cs typeface="Open Sans" pitchFamily="34" charset="-120"/>
            </a:endParaRPr>
          </a:p>
          <a:p>
            <a:r>
              <a:rPr lang="en-US" sz="1200" b="1" dirty="0">
                <a:solidFill>
                  <a:srgbClr val="0E1116"/>
                </a:solidFill>
                <a:latin typeface="Titillium Web" panose="00000500000000000000" pitchFamily="2" charset="0"/>
                <a:ea typeface="Open Sans" pitchFamily="34" charset="-122"/>
                <a:cs typeface="Open Sans" pitchFamily="34" charset="-120"/>
              </a:rPr>
              <a:t>Weight: </a:t>
            </a:r>
            <a:r>
              <a:rPr lang="en-US" sz="1200" dirty="0">
                <a:solidFill>
                  <a:srgbClr val="0E1116"/>
                </a:solidFill>
                <a:latin typeface="Titillium Web" panose="00000500000000000000" pitchFamily="2" charset="0"/>
                <a:ea typeface="Open Sans" pitchFamily="34" charset="-122"/>
                <a:cs typeface="Open Sans" pitchFamily="34" charset="-120"/>
              </a:rPr>
              <a:t>0.25</a:t>
            </a:r>
            <a:endParaRPr lang="en-US" sz="1200" dirty="0">
              <a:latin typeface="Titillium Web" panose="00000500000000000000" pitchFamily="2" charset="0"/>
            </a:endParaRPr>
          </a:p>
        </p:txBody>
      </p:sp>
      <p:sp>
        <p:nvSpPr>
          <p:cNvPr id="32" name="Text 5">
            <a:extLst>
              <a:ext uri="{FF2B5EF4-FFF2-40B4-BE49-F238E27FC236}">
                <a16:creationId xmlns:a16="http://schemas.microsoft.com/office/drawing/2014/main" id="{23F1FA23-630F-7CB1-C4D2-F7479DA03A59}"/>
              </a:ext>
            </a:extLst>
          </p:cNvPr>
          <p:cNvSpPr/>
          <p:nvPr/>
        </p:nvSpPr>
        <p:spPr>
          <a:xfrm>
            <a:off x="2758105" y="4516111"/>
            <a:ext cx="3511635" cy="412173"/>
          </a:xfrm>
          <a:prstGeom prst="rect">
            <a:avLst/>
          </a:prstGeom>
          <a:noFill/>
          <a:ln/>
        </p:spPr>
        <p:txBody>
          <a:bodyPr wrap="square" lIns="0" tIns="0" rIns="0" bIns="0" rtlCol="0" anchor="ctr"/>
          <a:lstStyle/>
          <a:p>
            <a:pPr>
              <a:lnSpc>
                <a:spcPct val="86166"/>
              </a:lnSpc>
            </a:pPr>
            <a:r>
              <a:rPr lang="en-US" sz="2400" b="1" dirty="0">
                <a:solidFill>
                  <a:srgbClr val="0E1116"/>
                </a:solidFill>
                <a:latin typeface="Open Sans" pitchFamily="34" charset="0"/>
                <a:ea typeface="Open Sans" pitchFamily="34" charset="-122"/>
                <a:cs typeface="Open Sans" pitchFamily="34" charset="-120"/>
              </a:rPr>
              <a:t>Scores Per Domain</a:t>
            </a:r>
            <a:endParaRPr lang="en-US" sz="2400" dirty="0"/>
          </a:p>
        </p:txBody>
      </p:sp>
      <p:sp>
        <p:nvSpPr>
          <p:cNvPr id="33" name="Text 6">
            <a:extLst>
              <a:ext uri="{FF2B5EF4-FFF2-40B4-BE49-F238E27FC236}">
                <a16:creationId xmlns:a16="http://schemas.microsoft.com/office/drawing/2014/main" id="{A17F8EB5-A375-3F14-1B0B-0AEAA68584A1}"/>
              </a:ext>
            </a:extLst>
          </p:cNvPr>
          <p:cNvSpPr/>
          <p:nvPr/>
        </p:nvSpPr>
        <p:spPr>
          <a:xfrm>
            <a:off x="3484030" y="5352998"/>
            <a:ext cx="1361642" cy="250248"/>
          </a:xfrm>
          <a:prstGeom prst="rect">
            <a:avLst/>
          </a:prstGeom>
          <a:noFill/>
          <a:ln/>
        </p:spPr>
        <p:txBody>
          <a:bodyPr wrap="square" lIns="0" tIns="0" rIns="0" bIns="0" rtlCol="0" anchor="ctr"/>
          <a:lstStyle/>
          <a:p>
            <a:pPr>
              <a:lnSpc>
                <a:spcPct val="59333"/>
              </a:lnSpc>
            </a:pPr>
            <a:r>
              <a:rPr lang="en-US" sz="1854" b="1" dirty="0">
                <a:solidFill>
                  <a:srgbClr val="000000"/>
                </a:solidFill>
                <a:latin typeface="Open Sans" pitchFamily="34" charset="0"/>
                <a:ea typeface="Open Sans" pitchFamily="34" charset="-122"/>
                <a:cs typeface="Open Sans" pitchFamily="34" charset="-120"/>
              </a:rPr>
              <a:t>19 %</a:t>
            </a:r>
            <a:endParaRPr lang="en-US" sz="1854" dirty="0"/>
          </a:p>
        </p:txBody>
      </p:sp>
      <p:sp>
        <p:nvSpPr>
          <p:cNvPr id="34" name="Text 7">
            <a:extLst>
              <a:ext uri="{FF2B5EF4-FFF2-40B4-BE49-F238E27FC236}">
                <a16:creationId xmlns:a16="http://schemas.microsoft.com/office/drawing/2014/main" id="{505C8F70-0DD3-A80C-FD0E-D511032F885E}"/>
              </a:ext>
            </a:extLst>
          </p:cNvPr>
          <p:cNvSpPr/>
          <p:nvPr/>
        </p:nvSpPr>
        <p:spPr>
          <a:xfrm>
            <a:off x="3484030" y="5816617"/>
            <a:ext cx="1409932" cy="510727"/>
          </a:xfrm>
          <a:prstGeom prst="rect">
            <a:avLst/>
          </a:prstGeom>
          <a:noFill/>
          <a:ln/>
        </p:spPr>
        <p:txBody>
          <a:bodyPr wrap="square" lIns="0" tIns="0" rIns="0" bIns="0" rtlCol="0" anchor="ctr"/>
          <a:lstStyle/>
          <a:p>
            <a:r>
              <a:rPr lang="en-US" sz="927" b="1" dirty="0">
                <a:solidFill>
                  <a:srgbClr val="0E1116"/>
                </a:solidFill>
                <a:latin typeface="Titillium Web" panose="00000500000000000000" pitchFamily="2" charset="0"/>
                <a:ea typeface="Open Sans" pitchFamily="34" charset="-122"/>
                <a:cs typeface="Open Sans" pitchFamily="34" charset="-120"/>
              </a:rPr>
              <a:t>IT Infrastructure: </a:t>
            </a:r>
            <a:r>
              <a:rPr lang="en-US" sz="927" dirty="0">
                <a:solidFill>
                  <a:srgbClr val="0E1116"/>
                </a:solidFill>
                <a:latin typeface="Titillium Web" panose="00000500000000000000" pitchFamily="2" charset="0"/>
                <a:ea typeface="Open Sans" pitchFamily="34" charset="-122"/>
                <a:cs typeface="Open Sans" pitchFamily="34" charset="-120"/>
              </a:rPr>
              <a:t>No evidence of CRM, ERP, or accounting platforms. Plans remain conceptual.</a:t>
            </a:r>
          </a:p>
          <a:p>
            <a:endParaRPr lang="en-US" sz="927" dirty="0">
              <a:solidFill>
                <a:srgbClr val="0E1116"/>
              </a:solidFill>
              <a:latin typeface="Titillium Web" panose="00000500000000000000" pitchFamily="2" charset="0"/>
              <a:ea typeface="Open Sans" pitchFamily="34" charset="-122"/>
              <a:cs typeface="Open Sans" pitchFamily="34" charset="-120"/>
            </a:endParaRPr>
          </a:p>
          <a:p>
            <a:r>
              <a:rPr lang="en-US" sz="1200" b="1" dirty="0">
                <a:solidFill>
                  <a:srgbClr val="0E1116"/>
                </a:solidFill>
                <a:latin typeface="Titillium Web" panose="00000500000000000000" pitchFamily="2" charset="0"/>
                <a:ea typeface="Open Sans" pitchFamily="34" charset="-122"/>
                <a:cs typeface="Open Sans" pitchFamily="34" charset="-120"/>
              </a:rPr>
              <a:t>Weight:  </a:t>
            </a:r>
            <a:r>
              <a:rPr lang="en-US" sz="930" dirty="0">
                <a:solidFill>
                  <a:srgbClr val="0E1116"/>
                </a:solidFill>
                <a:latin typeface="Titillium Web" panose="00000500000000000000" pitchFamily="2" charset="0"/>
                <a:ea typeface="Open Sans" pitchFamily="34" charset="-122"/>
                <a:cs typeface="Open Sans" pitchFamily="34" charset="-120"/>
              </a:rPr>
              <a:t>0.20</a:t>
            </a:r>
            <a:endParaRPr lang="en-US" sz="930" dirty="0">
              <a:latin typeface="Titillium Web" panose="00000500000000000000" pitchFamily="2" charset="0"/>
            </a:endParaRPr>
          </a:p>
        </p:txBody>
      </p:sp>
      <p:sp>
        <p:nvSpPr>
          <p:cNvPr id="35" name="Text 8">
            <a:extLst>
              <a:ext uri="{FF2B5EF4-FFF2-40B4-BE49-F238E27FC236}">
                <a16:creationId xmlns:a16="http://schemas.microsoft.com/office/drawing/2014/main" id="{D7DC999E-CF43-6BD3-E364-F7C802103E7D}"/>
              </a:ext>
            </a:extLst>
          </p:cNvPr>
          <p:cNvSpPr/>
          <p:nvPr/>
        </p:nvSpPr>
        <p:spPr>
          <a:xfrm>
            <a:off x="5720075" y="5352983"/>
            <a:ext cx="1427884" cy="250248"/>
          </a:xfrm>
          <a:prstGeom prst="rect">
            <a:avLst/>
          </a:prstGeom>
          <a:noFill/>
          <a:ln/>
        </p:spPr>
        <p:txBody>
          <a:bodyPr wrap="square" lIns="0" tIns="0" rIns="0" bIns="0" rtlCol="0" anchor="ctr"/>
          <a:lstStyle/>
          <a:p>
            <a:pPr>
              <a:lnSpc>
                <a:spcPct val="59333"/>
              </a:lnSpc>
            </a:pPr>
            <a:r>
              <a:rPr lang="en-US" sz="1854" b="1" dirty="0">
                <a:solidFill>
                  <a:srgbClr val="000000"/>
                </a:solidFill>
                <a:latin typeface="Open Sans" pitchFamily="34" charset="0"/>
                <a:ea typeface="Open Sans" pitchFamily="34" charset="-122"/>
                <a:cs typeface="Open Sans" pitchFamily="34" charset="-120"/>
              </a:rPr>
              <a:t>39 %</a:t>
            </a:r>
            <a:endParaRPr lang="en-US" sz="1854" dirty="0"/>
          </a:p>
        </p:txBody>
      </p:sp>
      <p:sp>
        <p:nvSpPr>
          <p:cNvPr id="36" name="Text 9">
            <a:extLst>
              <a:ext uri="{FF2B5EF4-FFF2-40B4-BE49-F238E27FC236}">
                <a16:creationId xmlns:a16="http://schemas.microsoft.com/office/drawing/2014/main" id="{06F9AD08-AD91-8AAE-91C1-7F376FDF5585}"/>
              </a:ext>
            </a:extLst>
          </p:cNvPr>
          <p:cNvSpPr/>
          <p:nvPr/>
        </p:nvSpPr>
        <p:spPr>
          <a:xfrm>
            <a:off x="5725955" y="5816616"/>
            <a:ext cx="1675762" cy="485609"/>
          </a:xfrm>
          <a:prstGeom prst="rect">
            <a:avLst/>
          </a:prstGeom>
          <a:noFill/>
          <a:ln/>
        </p:spPr>
        <p:txBody>
          <a:bodyPr wrap="square" lIns="0" tIns="0" rIns="0" bIns="0" rtlCol="0" anchor="ctr"/>
          <a:lstStyle/>
          <a:p>
            <a:r>
              <a:rPr lang="en-US" sz="927" b="1" dirty="0">
                <a:solidFill>
                  <a:srgbClr val="0E1116"/>
                </a:solidFill>
                <a:latin typeface="Titillium Web" panose="00000500000000000000" pitchFamily="2" charset="0"/>
                <a:ea typeface="Open Sans" pitchFamily="34" charset="-122"/>
                <a:cs typeface="Open Sans" pitchFamily="34" charset="-120"/>
              </a:rPr>
              <a:t>Operational Capacity:</a:t>
            </a:r>
            <a:r>
              <a:rPr lang="en-US" sz="927" dirty="0">
                <a:solidFill>
                  <a:srgbClr val="0E1116"/>
                </a:solidFill>
                <a:latin typeface="Titillium Web" panose="00000500000000000000" pitchFamily="2" charset="0"/>
                <a:ea typeface="Open Sans" pitchFamily="34" charset="-122"/>
                <a:cs typeface="Open Sans" pitchFamily="34" charset="-120"/>
              </a:rPr>
              <a:t> Strong operational outline, yet no SOPs, KPIs, or performance dashboards. Systems remain informal.</a:t>
            </a:r>
          </a:p>
          <a:p>
            <a:endParaRPr lang="en-US" sz="927" dirty="0">
              <a:solidFill>
                <a:srgbClr val="0E1116"/>
              </a:solidFill>
              <a:latin typeface="Titillium Web" panose="00000500000000000000" pitchFamily="2" charset="0"/>
              <a:ea typeface="Open Sans" pitchFamily="34" charset="-122"/>
              <a:cs typeface="Open Sans" pitchFamily="34" charset="-120"/>
            </a:endParaRPr>
          </a:p>
          <a:p>
            <a:r>
              <a:rPr lang="en-US" sz="1200" b="1" dirty="0">
                <a:solidFill>
                  <a:srgbClr val="0E1116"/>
                </a:solidFill>
                <a:latin typeface="Titillium Web" panose="00000500000000000000" pitchFamily="2" charset="0"/>
                <a:ea typeface="Open Sans" pitchFamily="34" charset="-122"/>
                <a:cs typeface="Open Sans" pitchFamily="34" charset="-120"/>
              </a:rPr>
              <a:t>Weight: </a:t>
            </a:r>
            <a:r>
              <a:rPr lang="en-US" sz="930" dirty="0">
                <a:solidFill>
                  <a:srgbClr val="0E1116"/>
                </a:solidFill>
                <a:latin typeface="Titillium Web" panose="00000500000000000000" pitchFamily="2" charset="0"/>
                <a:ea typeface="Open Sans" pitchFamily="34" charset="-122"/>
                <a:cs typeface="Open Sans" pitchFamily="34" charset="-120"/>
              </a:rPr>
              <a:t>0.20</a:t>
            </a:r>
            <a:endParaRPr lang="en-US" sz="930" dirty="0">
              <a:latin typeface="Titillium Web" panose="00000500000000000000" pitchFamily="2" charset="0"/>
            </a:endParaRPr>
          </a:p>
        </p:txBody>
      </p:sp>
      <p:sp>
        <p:nvSpPr>
          <p:cNvPr id="39" name="Text 11">
            <a:extLst>
              <a:ext uri="{FF2B5EF4-FFF2-40B4-BE49-F238E27FC236}">
                <a16:creationId xmlns:a16="http://schemas.microsoft.com/office/drawing/2014/main" id="{1B8AD396-1EB1-7F2E-9F7C-F481E5DEDBA6}"/>
              </a:ext>
            </a:extLst>
          </p:cNvPr>
          <p:cNvSpPr/>
          <p:nvPr/>
        </p:nvSpPr>
        <p:spPr>
          <a:xfrm>
            <a:off x="3484029" y="7254222"/>
            <a:ext cx="2945345" cy="309130"/>
          </a:xfrm>
          <a:prstGeom prst="rect">
            <a:avLst/>
          </a:prstGeom>
          <a:noFill/>
          <a:ln/>
        </p:spPr>
        <p:txBody>
          <a:bodyPr wrap="square" lIns="0" tIns="0" rIns="0" bIns="0" rtlCol="0" anchor="ctr"/>
          <a:lstStyle/>
          <a:p>
            <a:r>
              <a:rPr lang="en-US" sz="927" b="1" dirty="0">
                <a:solidFill>
                  <a:srgbClr val="0E1116"/>
                </a:solidFill>
                <a:latin typeface="Titillium Web" panose="00000500000000000000" pitchFamily="2" charset="0"/>
                <a:ea typeface="Open Sans" pitchFamily="34" charset="-122"/>
                <a:cs typeface="Open Sans" pitchFamily="34" charset="-120"/>
              </a:rPr>
              <a:t>Market Position: </a:t>
            </a:r>
            <a:r>
              <a:rPr lang="en-US" sz="927" dirty="0">
                <a:solidFill>
                  <a:srgbClr val="0E1116"/>
                </a:solidFill>
                <a:latin typeface="Titillium Web" panose="00000500000000000000" pitchFamily="2" charset="0"/>
                <a:ea typeface="Open Sans" pitchFamily="34" charset="-122"/>
                <a:cs typeface="Open Sans" pitchFamily="34" charset="-120"/>
              </a:rPr>
              <a:t> Strong brand narrative, affordability positioning, and wide market scope, but missing CRM-backed sales tracking and structured segmentation.</a:t>
            </a:r>
          </a:p>
          <a:p>
            <a:endParaRPr lang="en-US" sz="927" dirty="0">
              <a:solidFill>
                <a:srgbClr val="0E1116"/>
              </a:solidFill>
              <a:latin typeface="Titillium Web" panose="00000500000000000000" pitchFamily="2" charset="0"/>
              <a:ea typeface="Open Sans" pitchFamily="34" charset="-122"/>
              <a:cs typeface="Open Sans" pitchFamily="34" charset="-120"/>
            </a:endParaRPr>
          </a:p>
          <a:p>
            <a:r>
              <a:rPr lang="en-US" sz="1200" b="1" dirty="0">
                <a:solidFill>
                  <a:srgbClr val="0E1116"/>
                </a:solidFill>
                <a:latin typeface="Titillium Web" panose="00000500000000000000" pitchFamily="2" charset="0"/>
                <a:ea typeface="Open Sans" pitchFamily="34" charset="-122"/>
                <a:cs typeface="Open Sans" pitchFamily="34" charset="-120"/>
              </a:rPr>
              <a:t>Weight: </a:t>
            </a:r>
            <a:r>
              <a:rPr lang="en-US" sz="1200" dirty="0">
                <a:solidFill>
                  <a:srgbClr val="0E1116"/>
                </a:solidFill>
                <a:latin typeface="Titillium Web" panose="00000500000000000000" pitchFamily="2" charset="0"/>
                <a:ea typeface="Open Sans" pitchFamily="34" charset="-122"/>
                <a:cs typeface="Open Sans" pitchFamily="34" charset="-120"/>
              </a:rPr>
              <a:t>0.20</a:t>
            </a:r>
            <a:endParaRPr lang="en-US" sz="1200" dirty="0">
              <a:latin typeface="Titillium Web" panose="00000500000000000000" pitchFamily="2" charset="0"/>
            </a:endParaRPr>
          </a:p>
        </p:txBody>
      </p:sp>
      <p:sp>
        <p:nvSpPr>
          <p:cNvPr id="40" name="Text 12">
            <a:extLst>
              <a:ext uri="{FF2B5EF4-FFF2-40B4-BE49-F238E27FC236}">
                <a16:creationId xmlns:a16="http://schemas.microsoft.com/office/drawing/2014/main" id="{F1BB307A-D035-DF11-1B2D-D142927B0D67}"/>
              </a:ext>
            </a:extLst>
          </p:cNvPr>
          <p:cNvSpPr/>
          <p:nvPr/>
        </p:nvSpPr>
        <p:spPr>
          <a:xfrm>
            <a:off x="3512332" y="6752545"/>
            <a:ext cx="1246538" cy="309131"/>
          </a:xfrm>
          <a:prstGeom prst="rect">
            <a:avLst/>
          </a:prstGeom>
          <a:noFill/>
          <a:ln/>
        </p:spPr>
        <p:txBody>
          <a:bodyPr wrap="square" lIns="0" tIns="0" rIns="0" bIns="0" rtlCol="0" anchor="ctr"/>
          <a:lstStyle/>
          <a:p>
            <a:pPr>
              <a:lnSpc>
                <a:spcPct val="66563"/>
              </a:lnSpc>
            </a:pPr>
            <a:r>
              <a:rPr lang="en-US" sz="1854" b="1" dirty="0">
                <a:solidFill>
                  <a:srgbClr val="000000"/>
                </a:solidFill>
                <a:latin typeface="Open Sans" pitchFamily="34" charset="0"/>
                <a:ea typeface="Open Sans" pitchFamily="34" charset="-122"/>
                <a:cs typeface="Open Sans" pitchFamily="34" charset="-120"/>
              </a:rPr>
              <a:t>48 %</a:t>
            </a:r>
            <a:endParaRPr lang="en-US" sz="1854" dirty="0"/>
          </a:p>
        </p:txBody>
      </p:sp>
      <p:sp>
        <p:nvSpPr>
          <p:cNvPr id="44" name="Text 1">
            <a:extLst>
              <a:ext uri="{FF2B5EF4-FFF2-40B4-BE49-F238E27FC236}">
                <a16:creationId xmlns:a16="http://schemas.microsoft.com/office/drawing/2014/main" id="{09859B89-8EC2-905D-B255-0C0C41B7AAE8}"/>
              </a:ext>
            </a:extLst>
          </p:cNvPr>
          <p:cNvSpPr/>
          <p:nvPr/>
        </p:nvSpPr>
        <p:spPr>
          <a:xfrm>
            <a:off x="807232" y="2498196"/>
            <a:ext cx="4784549" cy="111061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Cool Runnings Poultry achieved a total weighted score of 35.72%, positioning it as a high-potential but formative enterprise. Strengths lie in financial planning, market positioning, and operational intent, while IT systems and governance structures remain underdeveloped.</a:t>
            </a:r>
          </a:p>
        </p:txBody>
      </p:sp>
      <p:sp>
        <p:nvSpPr>
          <p:cNvPr id="27" name="TextBox 26">
            <a:extLst>
              <a:ext uri="{FF2B5EF4-FFF2-40B4-BE49-F238E27FC236}">
                <a16:creationId xmlns:a16="http://schemas.microsoft.com/office/drawing/2014/main" id="{5B462086-C078-C918-C96D-1F4F9793008A}"/>
              </a:ext>
            </a:extLst>
          </p:cNvPr>
          <p:cNvSpPr txBox="1"/>
          <p:nvPr/>
        </p:nvSpPr>
        <p:spPr>
          <a:xfrm>
            <a:off x="782614" y="6579124"/>
            <a:ext cx="1830793" cy="1331134"/>
          </a:xfrm>
          <a:prstGeom prst="rect">
            <a:avLst/>
          </a:prstGeom>
          <a:noFill/>
        </p:spPr>
        <p:txBody>
          <a:bodyPr wrap="square" rtlCol="0">
            <a:spAutoFit/>
          </a:bodyPr>
          <a:lstStyle/>
          <a:p>
            <a:pPr algn="ctr">
              <a:lnSpc>
                <a:spcPct val="150000"/>
              </a:lnSpc>
            </a:pPr>
            <a:r>
              <a:rPr lang="en-GB" sz="2800" b="1" dirty="0">
                <a:solidFill>
                  <a:schemeClr val="bg1"/>
                </a:solidFill>
                <a:latin typeface="Titillium Web" panose="00000500000000000000" pitchFamily="2" charset="0"/>
              </a:rPr>
              <a:t>TOTAL 28%</a:t>
            </a:r>
            <a:endParaRPr lang="en-ZA" sz="2800" b="1" dirty="0">
              <a:solidFill>
                <a:schemeClr val="bg1"/>
              </a:solidFill>
              <a:latin typeface="Titillium Web" panose="00000500000000000000" pitchFamily="2" charset="0"/>
            </a:endParaRPr>
          </a:p>
        </p:txBody>
      </p:sp>
      <p:sp>
        <p:nvSpPr>
          <p:cNvPr id="11" name="Rectangle 10">
            <a:extLst>
              <a:ext uri="{FF2B5EF4-FFF2-40B4-BE49-F238E27FC236}">
                <a16:creationId xmlns:a16="http://schemas.microsoft.com/office/drawing/2014/main" id="{2994C459-AA24-D505-7474-BC1FC3046173}"/>
              </a:ext>
            </a:extLst>
          </p:cNvPr>
          <p:cNvSpPr/>
          <p:nvPr/>
        </p:nvSpPr>
        <p:spPr>
          <a:xfrm>
            <a:off x="781099" y="3850105"/>
            <a:ext cx="1846656" cy="5979697"/>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 name="TextBox 13">
            <a:extLst>
              <a:ext uri="{FF2B5EF4-FFF2-40B4-BE49-F238E27FC236}">
                <a16:creationId xmlns:a16="http://schemas.microsoft.com/office/drawing/2014/main" id="{D7F713FF-D15E-CDF3-A116-6155F315D922}"/>
              </a:ext>
            </a:extLst>
          </p:cNvPr>
          <p:cNvSpPr txBox="1"/>
          <p:nvPr/>
        </p:nvSpPr>
        <p:spPr>
          <a:xfrm rot="16200000">
            <a:off x="-1278190" y="6578343"/>
            <a:ext cx="5979698"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Total Weighted Score 36% </a:t>
            </a:r>
            <a:endParaRPr lang="en-ZA" sz="2800" b="1" dirty="0">
              <a:solidFill>
                <a:schemeClr val="bg1"/>
              </a:solidFill>
              <a:latin typeface="Titillium Web" panose="00000500000000000000" pitchFamily="2" charset="0"/>
            </a:endParaRPr>
          </a:p>
        </p:txBody>
      </p:sp>
      <p:sp>
        <p:nvSpPr>
          <p:cNvPr id="16" name="Rectangle 15">
            <a:extLst>
              <a:ext uri="{FF2B5EF4-FFF2-40B4-BE49-F238E27FC236}">
                <a16:creationId xmlns:a16="http://schemas.microsoft.com/office/drawing/2014/main" id="{36D02CC9-C41E-0B2B-FD8F-B17615D893CB}"/>
              </a:ext>
            </a:extLst>
          </p:cNvPr>
          <p:cNvSpPr/>
          <p:nvPr/>
        </p:nvSpPr>
        <p:spPr>
          <a:xfrm>
            <a:off x="968992" y="3998795"/>
            <a:ext cx="1479762" cy="5704764"/>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765F2F5D-50B3-21FE-F3DD-65836CB9FE91}"/>
              </a:ext>
            </a:extLst>
          </p:cNvPr>
          <p:cNvGrpSpPr/>
          <p:nvPr/>
        </p:nvGrpSpPr>
        <p:grpSpPr>
          <a:xfrm>
            <a:off x="5591781" y="1412484"/>
            <a:ext cx="1382886" cy="1387866"/>
            <a:chOff x="5591781" y="1412484"/>
            <a:chExt cx="1382886" cy="1387866"/>
          </a:xfrm>
        </p:grpSpPr>
        <p:sp>
          <p:nvSpPr>
            <p:cNvPr id="7" name="Rectangle 6">
              <a:extLst>
                <a:ext uri="{FF2B5EF4-FFF2-40B4-BE49-F238E27FC236}">
                  <a16:creationId xmlns:a16="http://schemas.microsoft.com/office/drawing/2014/main" id="{150C3E0E-976E-92BC-7604-2F4C114CFBE4}"/>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5" name="Picture 14">
              <a:extLst>
                <a:ext uri="{FF2B5EF4-FFF2-40B4-BE49-F238E27FC236}">
                  <a16:creationId xmlns:a16="http://schemas.microsoft.com/office/drawing/2014/main" id="{E1A1510C-807F-EE66-A401-2E546BD2921C}"/>
                </a:ext>
              </a:extLst>
            </p:cNvPr>
            <p:cNvPicPr>
              <a:picLocks noChangeAspect="1"/>
            </p:cNvPicPr>
            <p:nvPr/>
          </p:nvPicPr>
          <p:blipFill>
            <a:blip r:embed="rId8"/>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36333132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0A4050-FE26-5B57-BA9A-4BDE222C31EF}"/>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F0FB918A-F7EF-A163-C141-D217D9D5315E}"/>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027B898D-4E81-4358-0D0B-7A537891BF6D}"/>
              </a:ext>
            </a:extLst>
          </p:cNvPr>
          <p:cNvSpPr/>
          <p:nvPr/>
        </p:nvSpPr>
        <p:spPr>
          <a:xfrm>
            <a:off x="892956" y="2474866"/>
            <a:ext cx="4698825" cy="7084520"/>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Cool Runnings Poultry’s strategic narrative is both compelling and socially relevant. Rooted in affordability, food security, and community empowerment, its vision and mission demonstrate strong alignment with South Africa’s agricultural priorities and broader socio-economic development goals. The distributed micro-farm model presents a credible pathway for scaling operations while embedding community impact into the company’s growth trajectory. This dual focus strengthens its appeal to both customers and potential funders, particularly those seeking measurable social returns alongside commercial viability.</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However, the assessment reveals that the strategy remains under-institutionalized. While the intent is well documented, there is limited evidence of the systems needed to translate this intent into measurable delivery. Missing elements such as departmental KPIs, structured monitoring tools, and documented execution plans limit the company’s ability to demonstrate accountability and consistency. This gap between vision and operationalization weakens credibility with institutional stakeholders who require assurance that growth strategies are backed by enforceable systems.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lack of integration between strategic ambitions and internal governance, IT, and operational structures further constrains readiness. Without formalized processes to track performance and evaluate progress, the company risks over-reliance on founder leadership, which may not be sustainable at scale. For Cool Runnings Poultry to achieve funder readiness and institutional credibility, it must strengthen execution frameworks, embed monitoring mechanisms, and ensure that strategic objectives are mirrored by operational tools and governance oversight.</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In summary, the company’s strategic profile reflects a strong direction of travel but remains at an early stage of formalization. Bridging the gap between narrative clarity and systemic enforcement will be essential for converting Cool Runnings Poultry’s vision into sustainable, funder-ready growth.</a:t>
            </a:r>
          </a:p>
        </p:txBody>
      </p:sp>
      <p:sp>
        <p:nvSpPr>
          <p:cNvPr id="9" name="Text 1">
            <a:extLst>
              <a:ext uri="{FF2B5EF4-FFF2-40B4-BE49-F238E27FC236}">
                <a16:creationId xmlns:a16="http://schemas.microsoft.com/office/drawing/2014/main" id="{D533C7F1-EA1D-CEC1-4FB3-FBB69B7E3A54}"/>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8BB1BE5-02EC-46CA-0913-5942A6DFA794}"/>
              </a:ext>
            </a:extLst>
          </p:cNvPr>
          <p:cNvSpPr/>
          <p:nvPr/>
        </p:nvSpPr>
        <p:spPr>
          <a:xfrm>
            <a:off x="895634" y="1799473"/>
            <a:ext cx="3861770"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3.5 Interpretation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28857B63-733B-AB59-1CFC-90D061C35568}"/>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21</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7D55C41A-1575-DF09-C69A-CEFADEF45CA3}"/>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13D5B82C-4F68-9973-8563-A03127CA2779}"/>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B55800E0-2BC8-39E3-2134-86A0C6202961}"/>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677664F5-E73D-766D-5DDB-AC21F889BC13}"/>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08FD1514-4B8B-96DE-709B-A893AA56189F}"/>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975828B8-BB93-8E73-55EC-E589A3A9342B}"/>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77CB67FA-0E1B-A637-1A51-B83C69340507}"/>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F626D933-ABE7-CA26-66E0-0DFF0A8C3408}"/>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57B147DE-69D9-7BFA-0A11-BE587CEDBBCD}"/>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781295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47F9CD-4AE7-CD29-9D68-7DE8CF9788DA}"/>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A22CABB6-693B-3648-64B2-D445B7620DBC}"/>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03A8B7CC-E725-B5DF-DA16-5F41CAD93414}"/>
              </a:ext>
            </a:extLst>
          </p:cNvPr>
          <p:cNvPicPr>
            <a:picLocks noChangeAspect="1"/>
          </p:cNvPicPr>
          <p:nvPr/>
        </p:nvPicPr>
        <p:blipFill>
          <a:blip r:embed="rId3"/>
          <a:srcRect/>
          <a:stretch/>
        </p:blipFill>
        <p:spPr>
          <a:xfrm>
            <a:off x="1" y="4219575"/>
            <a:ext cx="7779210" cy="4076699"/>
          </a:xfrm>
          <a:prstGeom prst="rect">
            <a:avLst/>
          </a:prstGeom>
        </p:spPr>
      </p:pic>
      <p:pic>
        <p:nvPicPr>
          <p:cNvPr id="6" name="Image 4" descr="preencoded.png">
            <a:extLst>
              <a:ext uri="{FF2B5EF4-FFF2-40B4-BE49-F238E27FC236}">
                <a16:creationId xmlns:a16="http://schemas.microsoft.com/office/drawing/2014/main" id="{4DFB557E-AC3A-AE26-4881-AC6FB7998A01}"/>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AD2458D2-772C-89F5-A471-B813159BFC3F}"/>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85D04B7A-601B-1FEA-F383-C53DC327AE52}"/>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2" name="Text 3">
            <a:extLst>
              <a:ext uri="{FF2B5EF4-FFF2-40B4-BE49-F238E27FC236}">
                <a16:creationId xmlns:a16="http://schemas.microsoft.com/office/drawing/2014/main" id="{160E46B3-8742-2EB9-DFF9-1C2447945B86}"/>
              </a:ext>
            </a:extLst>
          </p:cNvPr>
          <p:cNvSpPr/>
          <p:nvPr/>
        </p:nvSpPr>
        <p:spPr>
          <a:xfrm>
            <a:off x="4454458" y="9021607"/>
            <a:ext cx="2838450" cy="228600"/>
          </a:xfrm>
          <a:prstGeom prst="rect">
            <a:avLst/>
          </a:prstGeom>
          <a:noFill/>
          <a:ln/>
        </p:spPr>
        <p:txBody>
          <a:bodyPr wrap="square" lIns="0" tIns="0" rIns="0" bIns="0" rtlCol="0" anchor="ctr"/>
          <a:lstStyle/>
          <a:p>
            <a:pPr algn="r">
              <a:lnSpc>
                <a:spcPct val="99141"/>
              </a:lnSpc>
            </a:pPr>
            <a:endParaRPr lang="en-US" sz="1200" dirty="0">
              <a:latin typeface="Titillium Web" panose="00000500000000000000" pitchFamily="2" charset="0"/>
            </a:endParaRPr>
          </a:p>
        </p:txBody>
      </p:sp>
      <p:sp>
        <p:nvSpPr>
          <p:cNvPr id="14" name="Text 0">
            <a:extLst>
              <a:ext uri="{FF2B5EF4-FFF2-40B4-BE49-F238E27FC236}">
                <a16:creationId xmlns:a16="http://schemas.microsoft.com/office/drawing/2014/main" id="{6272347B-F1FC-33D8-D316-41F9742761FE}"/>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SECTION4</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Financial Position</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BB2AD7F1-1ECA-D28F-8565-60D1F5ADB7D5}"/>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B6CF1597-E225-C513-1BFF-D89B30262DC4}"/>
              </a:ext>
            </a:extLst>
          </p:cNvPr>
          <p:cNvSpPr/>
          <p:nvPr/>
        </p:nvSpPr>
        <p:spPr>
          <a:xfrm>
            <a:off x="214856" y="865637"/>
            <a:ext cx="1054386" cy="141605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40764676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18A014-F4D9-491D-74D7-12E6353F01D7}"/>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F3E4EA28-D420-0700-B1A6-B466B9A0B8ED}"/>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B7BEC0A7-A6A5-88B9-C203-A0E9F09C9D39}"/>
              </a:ext>
            </a:extLst>
          </p:cNvPr>
          <p:cNvSpPr/>
          <p:nvPr/>
        </p:nvSpPr>
        <p:spPr>
          <a:xfrm>
            <a:off x="895634" y="2474865"/>
            <a:ext cx="4696147" cy="6708523"/>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This section evaluates the financial maturity and internal fiscal systems of Cool Runnings Poultry, recognizing that financial readiness is a fundamental driver of long-term sustainability. Strong financial systems do more than project revenues and costs—they demonstrate internal discipline, transparency, and readiness to manage external funding, procurement contracts, and audit obligations. For the company to inspire confidence among funders and institutional buyers, it must demonstrate both forward-looking forecasts and embedded financial governance practices.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Cool Runnings Poultry has submitted a comprehensive business plan that outlines capital requirements, projected revenues, and anticipated profitability. The financial narrative highlights a start-up capital requirement of R328,000 to fund infrastructure, livestock, feed, and operational expenses. Revenue forecasts project approximately R600,000 in 2025, with profit growth expected to exceed R1.2 million, and break-even anticipated within the first seven months of operations. These figures reflect strong planning intent and provide an encouraging outlook for early-stage viability.</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However, the assessment must also consider the systems that underpin these forecasts. No evidence was provided of internal budgeting frameworks, variance analysis, or audit-ready processes. Similarly, documentation of financial controls, such as delegation of authority, expenditure approvals, or reconciliation protocols, was absent. This indicates that while the company demonstrates financial ambition and clear planning, its financial environment remains largely informal and projection-based, rather than systematized and enforceable.</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By evaluating the completeness, structure, and enforcement of financial documentation, this section establishes whether Cool Runnings Poultry’s fiscal systems can support sustainable growth, ensuring accountability, and meeting funder expectations.</a:t>
            </a:r>
          </a:p>
        </p:txBody>
      </p:sp>
      <p:sp>
        <p:nvSpPr>
          <p:cNvPr id="9" name="Text 1">
            <a:extLst>
              <a:ext uri="{FF2B5EF4-FFF2-40B4-BE49-F238E27FC236}">
                <a16:creationId xmlns:a16="http://schemas.microsoft.com/office/drawing/2014/main" id="{67FDAE2C-5B5C-80C3-8681-2ECB0191E942}"/>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E752599E-8C7B-3B88-28C5-779F4914D78C}"/>
              </a:ext>
            </a:extLst>
          </p:cNvPr>
          <p:cNvSpPr/>
          <p:nvPr/>
        </p:nvSpPr>
        <p:spPr>
          <a:xfrm>
            <a:off x="895634" y="1875673"/>
            <a:ext cx="3861770"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4.1 Introduction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463BBF69-73D1-B104-5368-CF8A16919DF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23</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A107A4AC-CE6B-8F4E-7B85-86DA840025BC}"/>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03AC7294-5CDC-3C9A-0869-0D29492CD42D}"/>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17" name="Text 4">
            <a:extLst>
              <a:ext uri="{FF2B5EF4-FFF2-40B4-BE49-F238E27FC236}">
                <a16:creationId xmlns:a16="http://schemas.microsoft.com/office/drawing/2014/main" id="{71E92D65-3512-F5ED-18E3-319CA2F289DA}"/>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8" name="Image 4" descr="preencoded.png">
            <a:extLst>
              <a:ext uri="{FF2B5EF4-FFF2-40B4-BE49-F238E27FC236}">
                <a16:creationId xmlns:a16="http://schemas.microsoft.com/office/drawing/2014/main" id="{114FB252-3D7C-23AB-23F0-C3C8C11A7833}"/>
              </a:ext>
            </a:extLst>
          </p:cNvPr>
          <p:cNvPicPr>
            <a:picLocks noChangeAspect="1"/>
          </p:cNvPicPr>
          <p:nvPr/>
        </p:nvPicPr>
        <p:blipFill>
          <a:blip r:embed="rId4"/>
          <a:stretch>
            <a:fillRect/>
          </a:stretch>
        </p:blipFill>
        <p:spPr>
          <a:xfrm>
            <a:off x="6799145" y="7407697"/>
            <a:ext cx="514350" cy="400050"/>
          </a:xfrm>
          <a:prstGeom prst="rect">
            <a:avLst/>
          </a:prstGeom>
        </p:spPr>
      </p:pic>
      <p:sp>
        <p:nvSpPr>
          <p:cNvPr id="2" name="Flowchart: Connector 1">
            <a:extLst>
              <a:ext uri="{FF2B5EF4-FFF2-40B4-BE49-F238E27FC236}">
                <a16:creationId xmlns:a16="http://schemas.microsoft.com/office/drawing/2014/main" id="{75C08090-0E4E-310F-BA2C-A9BE7F4B55E6}"/>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E24DFAC1-7DF4-E46E-FE31-A60483E61D95}"/>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DEAA953D-E3BE-93D0-1A79-D0BE51694A6B}"/>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AA713D71-4500-EE36-F3C4-ED99A72CA7A2}"/>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5334107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C4FE7-BB4D-AAB2-4F9A-F801B5F808E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5AD0235F-7C1A-579D-D455-69F3943DC6FA}"/>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0CDCE7A1-6D10-894F-FA41-BE9A2747FBBF}"/>
              </a:ext>
            </a:extLst>
          </p:cNvPr>
          <p:cNvSpPr/>
          <p:nvPr/>
        </p:nvSpPr>
        <p:spPr>
          <a:xfrm>
            <a:off x="796963" y="2514599"/>
            <a:ext cx="4632288" cy="6038851"/>
          </a:xfrm>
          <a:prstGeom prst="rect">
            <a:avLst/>
          </a:prstGeom>
          <a:noFill/>
          <a:ln/>
        </p:spPr>
        <p:txBody>
          <a:bodyPr wrap="square" lIns="0" tIns="0" rIns="0" bIns="0" rtlCol="0" anchor="ctr"/>
          <a:lstStyle/>
          <a:p>
            <a:pPr algn="l">
              <a:lnSpc>
                <a:spcPts val="1600"/>
              </a:lnSpc>
              <a:spcAft>
                <a:spcPts val="600"/>
              </a:spcAft>
            </a:pPr>
            <a:endParaRPr lang="en-US" sz="1200" dirty="0">
              <a:solidFill>
                <a:srgbClr val="1D1D1D"/>
              </a:solidFill>
              <a:latin typeface="Titillium Web" panose="00000500000000000000" pitchFamily="2" charset="0"/>
              <a:ea typeface="Titillium Web" pitchFamily="34" charset="-122"/>
              <a:cs typeface="Titillium Web" pitchFamily="34" charset="-120"/>
            </a:endParaRPr>
          </a:p>
          <a:p>
            <a:pPr algn="l">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 </a:t>
            </a:r>
          </a:p>
        </p:txBody>
      </p:sp>
      <p:sp>
        <p:nvSpPr>
          <p:cNvPr id="9" name="Text 1">
            <a:extLst>
              <a:ext uri="{FF2B5EF4-FFF2-40B4-BE49-F238E27FC236}">
                <a16:creationId xmlns:a16="http://schemas.microsoft.com/office/drawing/2014/main" id="{26FA9E5B-6B50-2D7E-C404-D17E8E3669A1}"/>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003AD6D-0729-ACF1-B09B-529887C5BAE5}"/>
              </a:ext>
            </a:extLst>
          </p:cNvPr>
          <p:cNvSpPr/>
          <p:nvPr/>
        </p:nvSpPr>
        <p:spPr>
          <a:xfrm>
            <a:off x="796962" y="1868292"/>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4.2 Documentation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B7914AFA-39BB-5ADD-D5D9-A07FF2494BA2}"/>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24</a:t>
            </a: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339466B9-D619-D5E2-ADFD-E66225CE7B8B}"/>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3931E36A-6E77-C166-5F4B-41907C888B4E}"/>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0848CA40-59DE-1AD7-DBC6-1B1670512CE9}"/>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1D59EF92-9DAD-A809-B1C9-7271CBD86C15}"/>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5BCCED93-5D2C-403B-F175-8BDAEC6656CB}"/>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2" name="Flowchart: Connector 1">
            <a:extLst>
              <a:ext uri="{FF2B5EF4-FFF2-40B4-BE49-F238E27FC236}">
                <a16:creationId xmlns:a16="http://schemas.microsoft.com/office/drawing/2014/main" id="{416DEDBB-C144-F6E4-6A28-28A5C3942B87}"/>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B3122F53-33BD-14C4-F63E-8EC79C15A680}"/>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72842CA7-769E-9CC5-9D22-C5A0F8351BD5}"/>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6" name="Picture 15">
              <a:extLst>
                <a:ext uri="{FF2B5EF4-FFF2-40B4-BE49-F238E27FC236}">
                  <a16:creationId xmlns:a16="http://schemas.microsoft.com/office/drawing/2014/main" id="{F2D53D45-30D9-AE36-DCDF-4BEE3D4441A5}"/>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
        <p:nvSpPr>
          <p:cNvPr id="17" name="Text 0">
            <a:extLst>
              <a:ext uri="{FF2B5EF4-FFF2-40B4-BE49-F238E27FC236}">
                <a16:creationId xmlns:a16="http://schemas.microsoft.com/office/drawing/2014/main" id="{4AE9C815-4609-A5C0-3F76-39B4854D84E4}"/>
              </a:ext>
            </a:extLst>
          </p:cNvPr>
          <p:cNvSpPr/>
          <p:nvPr/>
        </p:nvSpPr>
        <p:spPr>
          <a:xfrm>
            <a:off x="895634" y="2474865"/>
            <a:ext cx="4696147" cy="7265495"/>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financial evidence submitted for review was contained within the Cool Runnings Poultry Business Plan. This documentation provided high-level forecasts, capital requirements, and revenue projections that reflect the company’s strategic intent to achieve financial viability within its first year of operations.</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Evidence provided included: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Revenue Forecasts: Projected revenues of approximately R600,000 for 2025, with expectations of growth in subsequent years.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Profit Projections: Anticipated profit growth exceeding R1.2 million, supported by scaling operations across provinces.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Capital Requirements: Defined start-up funding need of R328,000 for infrastructure, feed, livestock, and operational expenses.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Break-even Analysis: Expectation to achieve break-even within seven months of commencing operations.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Basic Cash Flow Outlook: References to positive cash flow supported by expanding customer base and product diversification.</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Evidence not provided included: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Audited Financial Statements: No historical financials, audits, or verified financial reports.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Budget Variance Analysis: No tools or reports showing comparisons of planned versus actual expenditure.</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Financial Policies: Absence of documentation on expenditure approvals, delegation of authority, or internal control mechanisms.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Accounting Systems: No evidence of digital accounting software, bank reconciliations, or transaction logs.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Detailed Profit and Loss Statements: No monthly or quarterly breakdowns of unit-level costs, pricing margins, or profitability analysis.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Audit Readiness: No schedules, templates, or processes demonstrating compliance with audit requirements.</a:t>
            </a:r>
          </a:p>
        </p:txBody>
      </p:sp>
    </p:spTree>
    <p:extLst>
      <p:ext uri="{BB962C8B-B14F-4D97-AF65-F5344CB8AC3E}">
        <p14:creationId xmlns:p14="http://schemas.microsoft.com/office/powerpoint/2010/main" val="34018468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3" descr="preencoded.png"/>
          <p:cNvPicPr>
            <a:picLocks noChangeAspect="1"/>
          </p:cNvPicPr>
          <p:nvPr/>
        </p:nvPicPr>
        <p:blipFill>
          <a:blip r:embed="rId3"/>
          <a:stretch>
            <a:fillRect/>
          </a:stretch>
        </p:blipFill>
        <p:spPr>
          <a:xfrm>
            <a:off x="796962" y="919932"/>
            <a:ext cx="6177705" cy="190500"/>
          </a:xfrm>
          <a:prstGeom prst="rect">
            <a:avLst/>
          </a:prstGeom>
        </p:spPr>
      </p:pic>
      <p:sp>
        <p:nvSpPr>
          <p:cNvPr id="6" name="Text 0"/>
          <p:cNvSpPr/>
          <p:nvPr/>
        </p:nvSpPr>
        <p:spPr>
          <a:xfrm>
            <a:off x="796962" y="2015228"/>
            <a:ext cx="4133226" cy="424335"/>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4.3 Preliminary Findings</a:t>
            </a:r>
          </a:p>
        </p:txBody>
      </p:sp>
      <p:sp>
        <p:nvSpPr>
          <p:cNvPr id="7" name="Text 1"/>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p:cNvSpPr/>
          <p:nvPr/>
        </p:nvSpPr>
        <p:spPr>
          <a:xfrm>
            <a:off x="5187639" y="677036"/>
            <a:ext cx="1771650" cy="209550"/>
          </a:xfrm>
          <a:prstGeom prst="rect">
            <a:avLst/>
          </a:prstGeom>
          <a:noFill/>
          <a:ln/>
        </p:spPr>
        <p:txBody>
          <a:bodyPr wrap="square" lIns="0" tIns="0" rIns="0" bIns="0" rtlCol="0" anchor="ctr"/>
          <a:lstStyle/>
          <a:p>
            <a:pPr algn="r">
              <a:lnSpc>
                <a:spcPct val="79650"/>
              </a:lnSpc>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p:cNvSpPr/>
          <p:nvPr/>
        </p:nvSpPr>
        <p:spPr>
          <a:xfrm>
            <a:off x="796963" y="7258049"/>
            <a:ext cx="5720100" cy="644948"/>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3: </a:t>
            </a:r>
            <a:r>
              <a:rPr lang="en-US" sz="1425" dirty="0">
                <a:solidFill>
                  <a:srgbClr val="2B2B35"/>
                </a:solidFill>
                <a:latin typeface="Titillium Web" panose="00000500000000000000" pitchFamily="2" charset="0"/>
                <a:ea typeface="Roboto Condensed" pitchFamily="34" charset="-122"/>
                <a:cs typeface="Roboto Condensed" pitchFamily="34" charset="-120"/>
              </a:rPr>
              <a:t>Financial Systems Assessment</a:t>
            </a:r>
          </a:p>
          <a:p>
            <a:pPr marL="0" indent="0" algn="l">
              <a:lnSpc>
                <a:spcPct val="79650"/>
              </a:lnSpc>
              <a:buNone/>
            </a:pPr>
            <a:endParaRPr lang="en-US" sz="1425" dirty="0"/>
          </a:p>
        </p:txBody>
      </p:sp>
      <p:sp>
        <p:nvSpPr>
          <p:cNvPr id="13" name="Text 5"/>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4" name="Table 13">
            <a:extLst>
              <a:ext uri="{FF2B5EF4-FFF2-40B4-BE49-F238E27FC236}">
                <a16:creationId xmlns:a16="http://schemas.microsoft.com/office/drawing/2014/main" id="{F962D290-DE3F-CF75-3B22-A4FC27648D54}"/>
              </a:ext>
            </a:extLst>
          </p:cNvPr>
          <p:cNvGraphicFramePr>
            <a:graphicFrameLocks noGrp="1"/>
          </p:cNvGraphicFramePr>
          <p:nvPr>
            <p:extLst>
              <p:ext uri="{D42A27DB-BD31-4B8C-83A1-F6EECF244321}">
                <p14:modId xmlns:p14="http://schemas.microsoft.com/office/powerpoint/2010/main" val="942087540"/>
              </p:ext>
            </p:extLst>
          </p:nvPr>
        </p:nvGraphicFramePr>
        <p:xfrm>
          <a:off x="796962" y="3764543"/>
          <a:ext cx="6516534" cy="3493506"/>
        </p:xfrm>
        <a:graphic>
          <a:graphicData uri="http://schemas.openxmlformats.org/drawingml/2006/table">
            <a:tbl>
              <a:tblPr firstRow="1" firstCol="1" bandRow="1">
                <a:tableStyleId>{7E9639D4-E3E2-4D34-9284-5A2195B3D0D7}</a:tableStyleId>
              </a:tblPr>
              <a:tblGrid>
                <a:gridCol w="3258267">
                  <a:extLst>
                    <a:ext uri="{9D8B030D-6E8A-4147-A177-3AD203B41FA5}">
                      <a16:colId xmlns:a16="http://schemas.microsoft.com/office/drawing/2014/main" val="2614702910"/>
                    </a:ext>
                  </a:extLst>
                </a:gridCol>
                <a:gridCol w="3258267">
                  <a:extLst>
                    <a:ext uri="{9D8B030D-6E8A-4147-A177-3AD203B41FA5}">
                      <a16:colId xmlns:a16="http://schemas.microsoft.com/office/drawing/2014/main" val="2490726485"/>
                    </a:ext>
                  </a:extLst>
                </a:gridCol>
              </a:tblGrid>
              <a:tr h="582251">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Financial Indicator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Findings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3863859858"/>
                  </a:ext>
                </a:extLst>
              </a:tr>
              <a:tr h="582251">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Budgeting and Forecasting</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Forecasts exist but are static, lacking data-driven cash flow assumptions.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8238273"/>
                  </a:ext>
                </a:extLst>
              </a:tr>
              <a:tr h="582251">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Financial Controls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approval workflows, accounting policies, or oversight mechanisms in place.</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7110045"/>
                  </a:ext>
                </a:extLst>
              </a:tr>
              <a:tr h="582251">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Profitability and Cost Tracking</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Product pricing is cost-informed, but no margin analysis or profitability tools.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7738142"/>
                  </a:ext>
                </a:extLst>
              </a:tr>
              <a:tr h="582251">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Financial Reporting and Analysis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structured financial reporting or analysis beyond high-level projections.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689709"/>
                  </a:ext>
                </a:extLst>
              </a:tr>
              <a:tr h="582251">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Fundraising and Capital Planning</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Funding needs defined, but no capital strategy or engagement documentation.</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8875948"/>
                  </a:ext>
                </a:extLst>
              </a:tr>
            </a:tbl>
          </a:graphicData>
        </a:graphic>
      </p:graphicFrame>
      <p:sp>
        <p:nvSpPr>
          <p:cNvPr id="11" name="TextBox 10">
            <a:extLst>
              <a:ext uri="{FF2B5EF4-FFF2-40B4-BE49-F238E27FC236}">
                <a16:creationId xmlns:a16="http://schemas.microsoft.com/office/drawing/2014/main" id="{CC437069-F041-48CF-F949-C0A1050BE3FA}"/>
              </a:ext>
            </a:extLst>
          </p:cNvPr>
          <p:cNvSpPr txBox="1"/>
          <p:nvPr/>
        </p:nvSpPr>
        <p:spPr>
          <a:xfrm>
            <a:off x="807232" y="2545491"/>
            <a:ext cx="4784550" cy="1113125"/>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financial review of Cool Runnings Poultry highlights several foundational weaknesses across core financial functions. While sales activity is evident and the cost structure is understood at a basic level, the enterprise lacks formal processes, system integration, and financial oversight</a:t>
            </a:r>
          </a:p>
        </p:txBody>
      </p:sp>
      <p:grpSp>
        <p:nvGrpSpPr>
          <p:cNvPr id="10" name="Group 9">
            <a:extLst>
              <a:ext uri="{FF2B5EF4-FFF2-40B4-BE49-F238E27FC236}">
                <a16:creationId xmlns:a16="http://schemas.microsoft.com/office/drawing/2014/main" id="{F5C8E546-4B94-2D06-7D22-9B33C3C865A8}"/>
              </a:ext>
            </a:extLst>
          </p:cNvPr>
          <p:cNvGrpSpPr/>
          <p:nvPr/>
        </p:nvGrpSpPr>
        <p:grpSpPr>
          <a:xfrm>
            <a:off x="5999045" y="7902997"/>
            <a:ext cx="1314450" cy="1449210"/>
            <a:chOff x="5999045" y="7407697"/>
            <a:chExt cx="1314450" cy="1449210"/>
          </a:xfrm>
        </p:grpSpPr>
        <p:sp>
          <p:nvSpPr>
            <p:cNvPr id="15" name="Text 4">
              <a:extLst>
                <a:ext uri="{FF2B5EF4-FFF2-40B4-BE49-F238E27FC236}">
                  <a16:creationId xmlns:a16="http://schemas.microsoft.com/office/drawing/2014/main" id="{BF599FB9-F4C9-CBCB-F5B4-B27ED7C23A44}"/>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83F67624-AED9-CBD4-6D98-622FED5C9381}"/>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6942382C-12FE-A88E-2BB9-15915A81DA4A}"/>
              </a:ext>
            </a:extLst>
          </p:cNvPr>
          <p:cNvGrpSpPr/>
          <p:nvPr/>
        </p:nvGrpSpPr>
        <p:grpSpPr>
          <a:xfrm>
            <a:off x="5591781" y="1412484"/>
            <a:ext cx="1382886" cy="1387866"/>
            <a:chOff x="5591781" y="1412484"/>
            <a:chExt cx="1382886" cy="1387866"/>
          </a:xfrm>
        </p:grpSpPr>
        <p:sp>
          <p:nvSpPr>
            <p:cNvPr id="4" name="Rectangle 3">
              <a:extLst>
                <a:ext uri="{FF2B5EF4-FFF2-40B4-BE49-F238E27FC236}">
                  <a16:creationId xmlns:a16="http://schemas.microsoft.com/office/drawing/2014/main" id="{0EA3F909-C159-31BB-ADC5-E9FBFDE214C6}"/>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C26E04CE-82C2-47DC-59D2-9C6380B5A2B8}"/>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C0566-95C1-7BBE-3338-9397E65CA71F}"/>
            </a:ext>
          </a:extLst>
        </p:cNvPr>
        <p:cNvGrpSpPr/>
        <p:nvPr/>
      </p:nvGrpSpPr>
      <p:grpSpPr>
        <a:xfrm>
          <a:off x="0" y="0"/>
          <a:ext cx="0" cy="0"/>
          <a:chOff x="0" y="0"/>
          <a:chExt cx="0" cy="0"/>
        </a:xfrm>
      </p:grpSpPr>
      <p:pic>
        <p:nvPicPr>
          <p:cNvPr id="4" name="Image 2" descr="preencoded.png">
            <a:extLst>
              <a:ext uri="{FF2B5EF4-FFF2-40B4-BE49-F238E27FC236}">
                <a16:creationId xmlns:a16="http://schemas.microsoft.com/office/drawing/2014/main" id="{E1B1807D-3EC6-4C3B-9A15-C6D23618B5A4}"/>
              </a:ext>
            </a:extLst>
          </p:cNvPr>
          <p:cNvPicPr>
            <a:picLocks noChangeAspect="1"/>
          </p:cNvPicPr>
          <p:nvPr/>
        </p:nvPicPr>
        <p:blipFill>
          <a:blip r:embed="rId3"/>
          <a:stretch>
            <a:fillRect/>
          </a:stretch>
        </p:blipFill>
        <p:spPr>
          <a:xfrm>
            <a:off x="807232" y="1549479"/>
            <a:ext cx="85725" cy="981075"/>
          </a:xfrm>
          <a:prstGeom prst="rect">
            <a:avLst/>
          </a:prstGeom>
        </p:spPr>
      </p:pic>
      <p:pic>
        <p:nvPicPr>
          <p:cNvPr id="5" name="Image 3" descr="preencoded.png">
            <a:extLst>
              <a:ext uri="{FF2B5EF4-FFF2-40B4-BE49-F238E27FC236}">
                <a16:creationId xmlns:a16="http://schemas.microsoft.com/office/drawing/2014/main" id="{1595C6F3-0191-AC74-BC47-81F4FF12C2DC}"/>
              </a:ext>
            </a:extLst>
          </p:cNvPr>
          <p:cNvPicPr>
            <a:picLocks noChangeAspect="1"/>
          </p:cNvPicPr>
          <p:nvPr/>
        </p:nvPicPr>
        <p:blipFill>
          <a:blip r:embed="rId4"/>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6E2560B9-5CC9-0B72-0325-95C66E83AC52}"/>
              </a:ext>
            </a:extLst>
          </p:cNvPr>
          <p:cNvSpPr/>
          <p:nvPr/>
        </p:nvSpPr>
        <p:spPr>
          <a:xfrm>
            <a:off x="966743" y="1728842"/>
            <a:ext cx="3676650" cy="76248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4.4 Financial Score</a:t>
            </a:r>
          </a:p>
        </p:txBody>
      </p:sp>
      <p:sp>
        <p:nvSpPr>
          <p:cNvPr id="7" name="Text 1">
            <a:extLst>
              <a:ext uri="{FF2B5EF4-FFF2-40B4-BE49-F238E27FC236}">
                <a16:creationId xmlns:a16="http://schemas.microsoft.com/office/drawing/2014/main" id="{62AF0155-4C20-3BF0-884F-EB30ED7246DF}"/>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8" name="Text 2">
            <a:extLst>
              <a:ext uri="{FF2B5EF4-FFF2-40B4-BE49-F238E27FC236}">
                <a16:creationId xmlns:a16="http://schemas.microsoft.com/office/drawing/2014/main" id="{A47B13AB-142F-29F8-5143-DBAB71B20347}"/>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12277717-CE4C-CEA9-A305-795A053336E5}"/>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F41666D8-EF70-C3D2-A463-0E4227840E09}"/>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11" name="Group 10">
            <a:extLst>
              <a:ext uri="{FF2B5EF4-FFF2-40B4-BE49-F238E27FC236}">
                <a16:creationId xmlns:a16="http://schemas.microsoft.com/office/drawing/2014/main" id="{C3F8A891-2CCB-D21E-8362-3FC0F0A4F941}"/>
              </a:ext>
            </a:extLst>
          </p:cNvPr>
          <p:cNvGrpSpPr/>
          <p:nvPr/>
        </p:nvGrpSpPr>
        <p:grpSpPr>
          <a:xfrm>
            <a:off x="256735" y="3363160"/>
            <a:ext cx="4979684" cy="6426898"/>
            <a:chOff x="1650861" y="1521118"/>
            <a:chExt cx="3318131" cy="6426898"/>
          </a:xfrm>
        </p:grpSpPr>
        <p:pic>
          <p:nvPicPr>
            <p:cNvPr id="20" name="Image 14" descr="preencoded.png">
              <a:extLst>
                <a:ext uri="{FF2B5EF4-FFF2-40B4-BE49-F238E27FC236}">
                  <a16:creationId xmlns:a16="http://schemas.microsoft.com/office/drawing/2014/main" id="{FA3B5A35-DE3F-1309-7BB9-B99FFFBBB0A7}"/>
                </a:ext>
              </a:extLst>
            </p:cNvPr>
            <p:cNvPicPr>
              <a:picLocks noChangeAspect="1"/>
            </p:cNvPicPr>
            <p:nvPr/>
          </p:nvPicPr>
          <p:blipFill>
            <a:blip r:embed="rId5"/>
            <a:stretch>
              <a:fillRect/>
            </a:stretch>
          </p:blipFill>
          <p:spPr>
            <a:xfrm>
              <a:off x="1658791" y="2837838"/>
              <a:ext cx="706291" cy="1174114"/>
            </a:xfrm>
            <a:prstGeom prst="rect">
              <a:avLst/>
            </a:prstGeom>
          </p:spPr>
        </p:pic>
        <p:pic>
          <p:nvPicPr>
            <p:cNvPr id="24" name="Image 18" descr="preencoded.png">
              <a:extLst>
                <a:ext uri="{FF2B5EF4-FFF2-40B4-BE49-F238E27FC236}">
                  <a16:creationId xmlns:a16="http://schemas.microsoft.com/office/drawing/2014/main" id="{A503EC06-3F44-7D09-0378-743F9E21AA0F}"/>
                </a:ext>
              </a:extLst>
            </p:cNvPr>
            <p:cNvPicPr>
              <a:picLocks noChangeAspect="1"/>
            </p:cNvPicPr>
            <p:nvPr/>
          </p:nvPicPr>
          <p:blipFill>
            <a:blip r:embed="rId6"/>
            <a:stretch>
              <a:fillRect/>
            </a:stretch>
          </p:blipFill>
          <p:spPr>
            <a:xfrm>
              <a:off x="1658791" y="4154557"/>
              <a:ext cx="706291" cy="1174114"/>
            </a:xfrm>
            <a:prstGeom prst="rect">
              <a:avLst/>
            </a:prstGeom>
          </p:spPr>
        </p:pic>
        <p:sp>
          <p:nvSpPr>
            <p:cNvPr id="35" name="Text 1">
              <a:extLst>
                <a:ext uri="{FF2B5EF4-FFF2-40B4-BE49-F238E27FC236}">
                  <a16:creationId xmlns:a16="http://schemas.microsoft.com/office/drawing/2014/main" id="{C5960EDB-89F3-99C4-6F6D-6A327E62C855}"/>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36" name="Text 2">
              <a:extLst>
                <a:ext uri="{FF2B5EF4-FFF2-40B4-BE49-F238E27FC236}">
                  <a16:creationId xmlns:a16="http://schemas.microsoft.com/office/drawing/2014/main" id="{01A70D53-A1A1-B2A4-1DF6-1027574CFF50}"/>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Budgeting &amp; Forecasting</a:t>
              </a:r>
              <a:endParaRPr lang="en-US" sz="1600" dirty="0">
                <a:latin typeface="Titillium Web" panose="00000500000000000000" pitchFamily="2" charset="0"/>
              </a:endParaRPr>
            </a:p>
          </p:txBody>
        </p:sp>
        <p:sp>
          <p:nvSpPr>
            <p:cNvPr id="37" name="Text 3">
              <a:extLst>
                <a:ext uri="{FF2B5EF4-FFF2-40B4-BE49-F238E27FC236}">
                  <a16:creationId xmlns:a16="http://schemas.microsoft.com/office/drawing/2014/main" id="{850FB22A-6743-2199-9E3B-DC4C7977D921}"/>
                </a:ext>
              </a:extLst>
            </p:cNvPr>
            <p:cNvSpPr/>
            <p:nvPr/>
          </p:nvSpPr>
          <p:spPr>
            <a:xfrm>
              <a:off x="2507686" y="1922716"/>
              <a:ext cx="2461306"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0.25</a:t>
              </a:r>
            </a:p>
            <a:p>
              <a:r>
                <a:rPr lang="en-US" sz="1100" b="1" dirty="0">
                  <a:latin typeface="Titillium Web" panose="00000500000000000000" pitchFamily="2" charset="0"/>
                  <a:ea typeface="Arial" pitchFamily="34" charset="-122"/>
                  <a:cs typeface="Arial" pitchFamily="34" charset="-120"/>
                </a:rPr>
                <a:t>Contribution: </a:t>
              </a:r>
              <a:r>
                <a:rPr lang="en-US" sz="1100" dirty="0">
                  <a:latin typeface="Titillium Web" panose="00000500000000000000" pitchFamily="2" charset="0"/>
                  <a:ea typeface="Arial" pitchFamily="34" charset="-122"/>
                  <a:cs typeface="Arial" pitchFamily="34" charset="-120"/>
                </a:rPr>
                <a:t>12.50%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Forecasts exist (R600k in 2025, R1.2m+ profits projected) but lack detailed assumptions and monitoring tools.</a:t>
              </a:r>
              <a:endParaRPr lang="en-US" sz="1100" dirty="0">
                <a:latin typeface="Titillium Web" panose="00000500000000000000" pitchFamily="2" charset="0"/>
              </a:endParaRPr>
            </a:p>
          </p:txBody>
        </p:sp>
        <p:sp>
          <p:nvSpPr>
            <p:cNvPr id="38" name="Text 4">
              <a:extLst>
                <a:ext uri="{FF2B5EF4-FFF2-40B4-BE49-F238E27FC236}">
                  <a16:creationId xmlns:a16="http://schemas.microsoft.com/office/drawing/2014/main" id="{4227561D-CA4E-17B9-4A49-484BFCA2717E}"/>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39" name="Text 5">
              <a:extLst>
                <a:ext uri="{FF2B5EF4-FFF2-40B4-BE49-F238E27FC236}">
                  <a16:creationId xmlns:a16="http://schemas.microsoft.com/office/drawing/2014/main" id="{219244CA-C89F-3225-A825-6C167B59F89F}"/>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Financial Controls</a:t>
              </a:r>
              <a:endParaRPr lang="en-US" sz="1600" dirty="0">
                <a:latin typeface="Titillium Web" panose="00000500000000000000" pitchFamily="2" charset="0"/>
              </a:endParaRPr>
            </a:p>
          </p:txBody>
        </p:sp>
        <p:sp>
          <p:nvSpPr>
            <p:cNvPr id="40" name="Text 6">
              <a:extLst>
                <a:ext uri="{FF2B5EF4-FFF2-40B4-BE49-F238E27FC236}">
                  <a16:creationId xmlns:a16="http://schemas.microsoft.com/office/drawing/2014/main" id="{11D0EDBF-DD1D-92A8-23E0-D69874D1A6E5}"/>
                </a:ext>
              </a:extLst>
            </p:cNvPr>
            <p:cNvSpPr/>
            <p:nvPr/>
          </p:nvSpPr>
          <p:spPr>
            <a:xfrm>
              <a:off x="2507686" y="3239435"/>
              <a:ext cx="2329214"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6.00% </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No policies, approvals, or audit mechanisms documented.</a:t>
              </a:r>
              <a:endParaRPr lang="en-US" sz="1100" dirty="0">
                <a:latin typeface="Titillium Web" panose="00000500000000000000" pitchFamily="2" charset="0"/>
              </a:endParaRPr>
            </a:p>
          </p:txBody>
        </p:sp>
        <p:sp>
          <p:nvSpPr>
            <p:cNvPr id="41" name="Text 7">
              <a:extLst>
                <a:ext uri="{FF2B5EF4-FFF2-40B4-BE49-F238E27FC236}">
                  <a16:creationId xmlns:a16="http://schemas.microsoft.com/office/drawing/2014/main" id="{EAEB23C1-A571-8A65-929C-6F614E948549}"/>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42" name="Text 8">
              <a:extLst>
                <a:ext uri="{FF2B5EF4-FFF2-40B4-BE49-F238E27FC236}">
                  <a16:creationId xmlns:a16="http://schemas.microsoft.com/office/drawing/2014/main" id="{91F09946-F3CC-2597-2F9B-C8177EE43B6F}"/>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Profitability &amp; Cost Tracking</a:t>
              </a:r>
              <a:endParaRPr lang="en-US" sz="1600" dirty="0">
                <a:latin typeface="Titillium Web" panose="00000500000000000000" pitchFamily="2" charset="0"/>
              </a:endParaRPr>
            </a:p>
          </p:txBody>
        </p:sp>
        <p:sp>
          <p:nvSpPr>
            <p:cNvPr id="43" name="Text 9">
              <a:extLst>
                <a:ext uri="{FF2B5EF4-FFF2-40B4-BE49-F238E27FC236}">
                  <a16:creationId xmlns:a16="http://schemas.microsoft.com/office/drawing/2014/main" id="{85DD18CD-5872-D9BB-2A9C-19964CDAE594}"/>
                </a:ext>
              </a:extLst>
            </p:cNvPr>
            <p:cNvSpPr/>
            <p:nvPr/>
          </p:nvSpPr>
          <p:spPr>
            <a:xfrm>
              <a:off x="2507686" y="4556154"/>
              <a:ext cx="2329214"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8.00%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Profitability projected but no evidence of unit costing or margin analysis.</a:t>
              </a:r>
              <a:endParaRPr lang="en-US" sz="1100" dirty="0">
                <a:latin typeface="Titillium Web" panose="00000500000000000000" pitchFamily="2" charset="0"/>
              </a:endParaRPr>
            </a:p>
          </p:txBody>
        </p:sp>
        <p:sp>
          <p:nvSpPr>
            <p:cNvPr id="44" name="Text 10">
              <a:extLst>
                <a:ext uri="{FF2B5EF4-FFF2-40B4-BE49-F238E27FC236}">
                  <a16:creationId xmlns:a16="http://schemas.microsoft.com/office/drawing/2014/main" id="{C05B673D-8593-B462-FA34-270F5BD8BFF2}"/>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45" name="Text 11">
              <a:extLst>
                <a:ext uri="{FF2B5EF4-FFF2-40B4-BE49-F238E27FC236}">
                  <a16:creationId xmlns:a16="http://schemas.microsoft.com/office/drawing/2014/main" id="{5FEE720B-CD64-8813-AF75-BD80E38C8B37}"/>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Financial Reporting &amp; Analysis</a:t>
              </a:r>
              <a:endParaRPr lang="en-US" sz="1600" dirty="0">
                <a:latin typeface="Titillium Web" panose="00000500000000000000" pitchFamily="2" charset="0"/>
              </a:endParaRPr>
            </a:p>
          </p:txBody>
        </p:sp>
        <p:sp>
          <p:nvSpPr>
            <p:cNvPr id="46" name="Text 12">
              <a:extLst>
                <a:ext uri="{FF2B5EF4-FFF2-40B4-BE49-F238E27FC236}">
                  <a16:creationId xmlns:a16="http://schemas.microsoft.com/office/drawing/2014/main" id="{3CD9C6E3-9FCB-4FA8-BFC5-E1BD52CD59A9}"/>
                </a:ext>
              </a:extLst>
            </p:cNvPr>
            <p:cNvSpPr/>
            <p:nvPr/>
          </p:nvSpPr>
          <p:spPr>
            <a:xfrm>
              <a:off x="2507686" y="5872872"/>
              <a:ext cx="2329214"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8.00%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Break-even analysis provided, but no structured variance reporting or performance reviews.</a:t>
              </a:r>
              <a:endParaRPr lang="en-US" sz="1100" dirty="0">
                <a:latin typeface="Titillium Web" panose="00000500000000000000" pitchFamily="2" charset="0"/>
              </a:endParaRPr>
            </a:p>
          </p:txBody>
        </p:sp>
        <p:sp>
          <p:nvSpPr>
            <p:cNvPr id="47" name="Text 13">
              <a:extLst>
                <a:ext uri="{FF2B5EF4-FFF2-40B4-BE49-F238E27FC236}">
                  <a16:creationId xmlns:a16="http://schemas.microsoft.com/office/drawing/2014/main" id="{30E87049-9D22-08F4-0110-D39AEAE89E21}"/>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48" name="Text 14">
              <a:extLst>
                <a:ext uri="{FF2B5EF4-FFF2-40B4-BE49-F238E27FC236}">
                  <a16:creationId xmlns:a16="http://schemas.microsoft.com/office/drawing/2014/main" id="{8618DE40-E268-C697-9F76-7C35C6CB6DA6}"/>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Fundraising &amp; Capital Planning</a:t>
              </a:r>
              <a:endParaRPr lang="en-US" sz="1600" dirty="0">
                <a:latin typeface="Titillium Web" panose="00000500000000000000" pitchFamily="2" charset="0"/>
              </a:endParaRPr>
            </a:p>
          </p:txBody>
        </p:sp>
        <p:sp>
          <p:nvSpPr>
            <p:cNvPr id="49" name="Text 15">
              <a:extLst>
                <a:ext uri="{FF2B5EF4-FFF2-40B4-BE49-F238E27FC236}">
                  <a16:creationId xmlns:a16="http://schemas.microsoft.com/office/drawing/2014/main" id="{E57EBED4-9F32-57F0-7402-E45952A87973}"/>
                </a:ext>
              </a:extLst>
            </p:cNvPr>
            <p:cNvSpPr/>
            <p:nvPr/>
          </p:nvSpPr>
          <p:spPr>
            <a:xfrm>
              <a:off x="2507686" y="7189591"/>
              <a:ext cx="2461306"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 </a:t>
              </a:r>
              <a:r>
                <a:rPr lang="en-US" sz="1100" dirty="0">
                  <a:latin typeface="Titillium Web" panose="00000500000000000000" pitchFamily="2" charset="0"/>
                  <a:ea typeface="Arial" pitchFamily="34" charset="-122"/>
                  <a:cs typeface="Arial" pitchFamily="34" charset="-120"/>
                </a:rPr>
                <a:t>0.15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 </a:t>
              </a:r>
              <a:r>
                <a:rPr lang="en-US" sz="1100" dirty="0">
                  <a:latin typeface="Titillium Web" panose="00000500000000000000" pitchFamily="2" charset="0"/>
                  <a:ea typeface="Arial" pitchFamily="34" charset="-122"/>
                  <a:cs typeface="Arial" pitchFamily="34" charset="-120"/>
                </a:rPr>
                <a:t>8.30%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Start-up capital requirement (R328k) well-defined, but no capital strategy or investor documents.</a:t>
              </a:r>
              <a:endParaRPr lang="en-US" sz="1100" dirty="0">
                <a:latin typeface="Titillium Web" panose="00000500000000000000" pitchFamily="2" charset="0"/>
              </a:endParaRPr>
            </a:p>
            <a:p>
              <a:endParaRPr lang="en-US" sz="1100" dirty="0">
                <a:latin typeface="Titillium Web" panose="00000500000000000000" pitchFamily="2" charset="0"/>
              </a:endParaRPr>
            </a:p>
          </p:txBody>
        </p:sp>
      </p:grpSp>
      <p:sp>
        <p:nvSpPr>
          <p:cNvPr id="55" name="Rectangle 54">
            <a:extLst>
              <a:ext uri="{FF2B5EF4-FFF2-40B4-BE49-F238E27FC236}">
                <a16:creationId xmlns:a16="http://schemas.microsoft.com/office/drawing/2014/main" id="{6E58123B-63E0-2B41-7D2F-808A483DED05}"/>
              </a:ext>
            </a:extLst>
          </p:cNvPr>
          <p:cNvSpPr/>
          <p:nvPr/>
        </p:nvSpPr>
        <p:spPr>
          <a:xfrm>
            <a:off x="268636" y="3384298"/>
            <a:ext cx="1059966" cy="116002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50 </a:t>
            </a:r>
            <a:r>
              <a:rPr lang="en-US" sz="1800" b="1" dirty="0">
                <a:solidFill>
                  <a:srgbClr val="FFFFFF"/>
                </a:solidFill>
                <a:latin typeface="Titillium Web" panose="00000500000000000000" pitchFamily="2" charset="0"/>
                <a:ea typeface="Arial" pitchFamily="34" charset="-122"/>
                <a:cs typeface="Arial" pitchFamily="34" charset="-120"/>
              </a:rPr>
              <a:t>%</a:t>
            </a:r>
            <a:endParaRPr lang="en-US" sz="1800" dirty="0">
              <a:latin typeface="Titillium Web" panose="00000500000000000000" pitchFamily="2" charset="0"/>
            </a:endParaRPr>
          </a:p>
        </p:txBody>
      </p:sp>
      <p:sp>
        <p:nvSpPr>
          <p:cNvPr id="57" name="Rectangle 56">
            <a:extLst>
              <a:ext uri="{FF2B5EF4-FFF2-40B4-BE49-F238E27FC236}">
                <a16:creationId xmlns:a16="http://schemas.microsoft.com/office/drawing/2014/main" id="{58123ED3-8341-1B4F-84C4-2AFE12E047C2}"/>
              </a:ext>
            </a:extLst>
          </p:cNvPr>
          <p:cNvSpPr/>
          <p:nvPr/>
        </p:nvSpPr>
        <p:spPr>
          <a:xfrm>
            <a:off x="268636" y="4669994"/>
            <a:ext cx="1059966" cy="11861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30</a:t>
            </a:r>
            <a:r>
              <a:rPr lang="en-US" sz="1800" b="1" dirty="0">
                <a:solidFill>
                  <a:srgbClr val="FFFFFF"/>
                </a:solidFill>
                <a:latin typeface="Titillium Web" panose="00000500000000000000" pitchFamily="2" charset="0"/>
                <a:ea typeface="Arial" pitchFamily="34" charset="-122"/>
                <a:cs typeface="Arial" pitchFamily="34" charset="-120"/>
              </a:rPr>
              <a:t> %</a:t>
            </a:r>
            <a:endParaRPr lang="en-US" sz="1800" dirty="0">
              <a:latin typeface="Titillium Web" panose="00000500000000000000" pitchFamily="2" charset="0"/>
            </a:endParaRPr>
          </a:p>
        </p:txBody>
      </p:sp>
      <p:sp>
        <p:nvSpPr>
          <p:cNvPr id="58" name="Rectangle 57">
            <a:extLst>
              <a:ext uri="{FF2B5EF4-FFF2-40B4-BE49-F238E27FC236}">
                <a16:creationId xmlns:a16="http://schemas.microsoft.com/office/drawing/2014/main" id="{4C740868-1C3A-0A3A-F426-4D49F3C33AA8}"/>
              </a:ext>
            </a:extLst>
          </p:cNvPr>
          <p:cNvSpPr/>
          <p:nvPr/>
        </p:nvSpPr>
        <p:spPr>
          <a:xfrm>
            <a:off x="268636" y="5990281"/>
            <a:ext cx="1059966" cy="1180432"/>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4</a:t>
            </a:r>
            <a:r>
              <a:rPr lang="en-US" sz="1800" b="1" dirty="0">
                <a:solidFill>
                  <a:srgbClr val="FFFFFF"/>
                </a:solidFill>
                <a:latin typeface="Titillium Web" panose="00000500000000000000" pitchFamily="2" charset="0"/>
                <a:ea typeface="Arial" pitchFamily="34" charset="-122"/>
                <a:cs typeface="Arial" pitchFamily="34" charset="-120"/>
              </a:rPr>
              <a:t>0 %</a:t>
            </a:r>
            <a:endParaRPr lang="en-US" sz="1800" dirty="0">
              <a:latin typeface="Titillium Web" panose="00000500000000000000" pitchFamily="2" charset="0"/>
            </a:endParaRPr>
          </a:p>
        </p:txBody>
      </p:sp>
      <p:sp>
        <p:nvSpPr>
          <p:cNvPr id="59" name="Rectangle 58">
            <a:extLst>
              <a:ext uri="{FF2B5EF4-FFF2-40B4-BE49-F238E27FC236}">
                <a16:creationId xmlns:a16="http://schemas.microsoft.com/office/drawing/2014/main" id="{38A55E43-D3F6-72A3-06BF-A72606D995ED}"/>
              </a:ext>
            </a:extLst>
          </p:cNvPr>
          <p:cNvSpPr/>
          <p:nvPr/>
        </p:nvSpPr>
        <p:spPr>
          <a:xfrm>
            <a:off x="256735" y="7313316"/>
            <a:ext cx="1074089" cy="1177429"/>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4</a:t>
            </a:r>
            <a:r>
              <a:rPr lang="en-US" sz="1800" b="1" dirty="0">
                <a:solidFill>
                  <a:srgbClr val="FFFFFF"/>
                </a:solidFill>
                <a:latin typeface="Titillium Web" panose="00000500000000000000" pitchFamily="2" charset="0"/>
                <a:ea typeface="Arial" pitchFamily="34" charset="-122"/>
                <a:cs typeface="Arial" pitchFamily="34" charset="-120"/>
              </a:rPr>
              <a:t>0 %</a:t>
            </a:r>
            <a:endParaRPr lang="en-US" sz="1800" dirty="0">
              <a:latin typeface="Titillium Web" panose="00000500000000000000" pitchFamily="2" charset="0"/>
            </a:endParaRPr>
          </a:p>
        </p:txBody>
      </p:sp>
      <p:sp>
        <p:nvSpPr>
          <p:cNvPr id="60" name="Rectangle 59">
            <a:extLst>
              <a:ext uri="{FF2B5EF4-FFF2-40B4-BE49-F238E27FC236}">
                <a16:creationId xmlns:a16="http://schemas.microsoft.com/office/drawing/2014/main" id="{3AEA4BD8-44CB-338B-3E37-7AFA322FAACE}"/>
              </a:ext>
            </a:extLst>
          </p:cNvPr>
          <p:cNvSpPr/>
          <p:nvPr/>
        </p:nvSpPr>
        <p:spPr>
          <a:xfrm>
            <a:off x="268636" y="8613776"/>
            <a:ext cx="1059966" cy="1191521"/>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5</a:t>
            </a:r>
            <a:r>
              <a:rPr lang="en-US" sz="1800" b="1" dirty="0">
                <a:solidFill>
                  <a:srgbClr val="FFFFFF"/>
                </a:solidFill>
                <a:latin typeface="Titillium Web" panose="00000500000000000000" pitchFamily="2" charset="0"/>
                <a:ea typeface="Arial" pitchFamily="34" charset="-122"/>
                <a:cs typeface="Arial" pitchFamily="34" charset="-120"/>
              </a:rPr>
              <a:t>5 %</a:t>
            </a:r>
            <a:endParaRPr lang="en-US" sz="1800" dirty="0">
              <a:latin typeface="Titillium Web" panose="00000500000000000000" pitchFamily="2" charset="0"/>
            </a:endParaRPr>
          </a:p>
        </p:txBody>
      </p:sp>
      <p:sp>
        <p:nvSpPr>
          <p:cNvPr id="21" name="Text 1">
            <a:extLst>
              <a:ext uri="{FF2B5EF4-FFF2-40B4-BE49-F238E27FC236}">
                <a16:creationId xmlns:a16="http://schemas.microsoft.com/office/drawing/2014/main" id="{71E36465-58F9-AE7A-C100-9080D4A242A6}"/>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2" name="Rectangle 1">
            <a:extLst>
              <a:ext uri="{FF2B5EF4-FFF2-40B4-BE49-F238E27FC236}">
                <a16:creationId xmlns:a16="http://schemas.microsoft.com/office/drawing/2014/main" id="{34DE8C9E-190D-E134-6FB8-B6C9EAA59DF6}"/>
              </a:ext>
            </a:extLst>
          </p:cNvPr>
          <p:cNvSpPr/>
          <p:nvPr/>
        </p:nvSpPr>
        <p:spPr>
          <a:xfrm>
            <a:off x="5591781" y="3358037"/>
            <a:ext cx="1382886" cy="644725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TextBox 9">
            <a:extLst>
              <a:ext uri="{FF2B5EF4-FFF2-40B4-BE49-F238E27FC236}">
                <a16:creationId xmlns:a16="http://schemas.microsoft.com/office/drawing/2014/main" id="{28F2F55F-BFD3-0E90-A429-E33D2B9BCEF0}"/>
              </a:ext>
            </a:extLst>
          </p:cNvPr>
          <p:cNvSpPr txBox="1"/>
          <p:nvPr/>
        </p:nvSpPr>
        <p:spPr>
          <a:xfrm rot="16200000">
            <a:off x="3078658" y="6320055"/>
            <a:ext cx="6447259" cy="523220"/>
          </a:xfrm>
          <a:prstGeom prst="rect">
            <a:avLst/>
          </a:prstGeom>
          <a:solidFill>
            <a:schemeClr val="accent6">
              <a:lumMod val="75000"/>
            </a:schemeClr>
          </a:solidFill>
        </p:spPr>
        <p:txBody>
          <a:bodyPr wrap="square" rtlCol="0">
            <a:spAutoFit/>
          </a:bodyPr>
          <a:lstStyle/>
          <a:p>
            <a:pPr algn="ctr"/>
            <a:r>
              <a:rPr lang="en-GB" sz="2800" b="1" dirty="0">
                <a:solidFill>
                  <a:schemeClr val="bg1"/>
                </a:solidFill>
                <a:latin typeface="Titillium Web" panose="00000500000000000000" pitchFamily="2" charset="0"/>
              </a:rPr>
              <a:t>Financial Domain Score 43%</a:t>
            </a:r>
            <a:endParaRPr lang="en-ZA" sz="2800" b="1" dirty="0">
              <a:solidFill>
                <a:schemeClr val="bg1"/>
              </a:solidFill>
              <a:latin typeface="Titillium Web" panose="00000500000000000000" pitchFamily="2" charset="0"/>
            </a:endParaRPr>
          </a:p>
        </p:txBody>
      </p:sp>
      <p:sp>
        <p:nvSpPr>
          <p:cNvPr id="17" name="Rectangle 16">
            <a:extLst>
              <a:ext uri="{FF2B5EF4-FFF2-40B4-BE49-F238E27FC236}">
                <a16:creationId xmlns:a16="http://schemas.microsoft.com/office/drawing/2014/main" id="{2201CC89-E39A-E5E1-276E-15BF3E33E8E0}"/>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8" name="Group 17">
            <a:extLst>
              <a:ext uri="{FF2B5EF4-FFF2-40B4-BE49-F238E27FC236}">
                <a16:creationId xmlns:a16="http://schemas.microsoft.com/office/drawing/2014/main" id="{E3EB48AF-3714-9484-4894-77BE51B2E1D2}"/>
              </a:ext>
            </a:extLst>
          </p:cNvPr>
          <p:cNvGrpSpPr/>
          <p:nvPr/>
        </p:nvGrpSpPr>
        <p:grpSpPr>
          <a:xfrm>
            <a:off x="5591781" y="1412484"/>
            <a:ext cx="1382886" cy="1387866"/>
            <a:chOff x="5591781" y="1412484"/>
            <a:chExt cx="1382886" cy="1387866"/>
          </a:xfrm>
        </p:grpSpPr>
        <p:sp>
          <p:nvSpPr>
            <p:cNvPr id="19" name="Rectangle 18">
              <a:extLst>
                <a:ext uri="{FF2B5EF4-FFF2-40B4-BE49-F238E27FC236}">
                  <a16:creationId xmlns:a16="http://schemas.microsoft.com/office/drawing/2014/main" id="{06A1A3ED-01C9-C454-5325-8D84B4C2F248}"/>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F99F091B-5BE6-D91D-C7BC-9B127F9058E3}"/>
                </a:ext>
              </a:extLst>
            </p:cNvPr>
            <p:cNvPicPr>
              <a:picLocks noChangeAspect="1"/>
            </p:cNvPicPr>
            <p:nvPr/>
          </p:nvPicPr>
          <p:blipFill>
            <a:blip r:embed="rId7"/>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39435888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C73BEC-B2B2-767B-E6C6-BCB0242105CB}"/>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DD71A63E-A8B4-9444-9267-8938260FB3C9}"/>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C30A0145-CF47-3BDC-92FA-EAA7AE8C4E24}"/>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B9F126D1-6E1B-2ECF-A031-3959171BF186}"/>
              </a:ext>
            </a:extLst>
          </p:cNvPr>
          <p:cNvSpPr/>
          <p:nvPr/>
        </p:nvSpPr>
        <p:spPr>
          <a:xfrm>
            <a:off x="796962" y="2474864"/>
            <a:ext cx="4794819" cy="6663604"/>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Cool Runnings Poultry’s financial framework reflects a strong level of ambition but remains largely projection-driven rather than system-led. The business plan clearly articulates revenue forecasts, profit expectations, and capital requirements, providing funders with a sense of the company’s growth potential. The inclusion of a break-even analysis within seven months of operations further illustrates financial planning intent and an awareness of short-term sustainability targets.</a:t>
            </a:r>
          </a:p>
          <a:p>
            <a:pPr marL="0" indent="0" algn="l">
              <a:lnSpc>
                <a:spcPts val="1600"/>
              </a:lnSpc>
              <a:spcBef>
                <a:spcPts val="6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However, the absence of documented financial controls, reporting structures, and audit readiness points to a reliance on informal practices and founder oversight. Without policies that define expenditure approvals, delegation of authority, and regular reviews, the company cannot yet demonstrate accountability and transparency at the level expected by institutional funders or procurement partners.</a:t>
            </a:r>
          </a:p>
          <a:p>
            <a:pPr marL="0" indent="0" algn="l">
              <a:lnSpc>
                <a:spcPts val="1600"/>
              </a:lnSpc>
              <a:spcBef>
                <a:spcPts val="6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Another key limitation is the lack of profitability and cost-tracking mechanisms. While high-level profitability is projected, no evidence of unit costing, margin analysis, or product-level financial monitoring was provided. This makes it difficult to assess whether revenue growth will translate into consistent profit margins or whether rising costs may erode the projected gains.</a:t>
            </a:r>
          </a:p>
          <a:p>
            <a:pPr marL="0" indent="0" algn="l">
              <a:lnSpc>
                <a:spcPts val="1600"/>
              </a:lnSpc>
              <a:spcBef>
                <a:spcPts val="6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absence of financial reporting cycles—such as monthly or quarterly variance analysis—further constrains the company’s ability to adjust strategies based on real-time performance. Without structured reporting and monitoring, management risks operating reactively, with limited data to guide decision-making.</a:t>
            </a:r>
          </a:p>
          <a:p>
            <a:pPr marL="0" indent="0" algn="l">
              <a:lnSpc>
                <a:spcPts val="1600"/>
              </a:lnSpc>
              <a:spcBef>
                <a:spcPts val="6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In short, while the financial documentation presents a positive outlook on paper, the systems required to institutionalize financial discipline are not yet in place. To build credibility with funders and institutional buyers, Cool Runnings Poultry must move from projections to enforcement—embedding policies, monitoring tools, and reporting mechanisms that ensure financial practices are transparent, consistent, and scalable.</a:t>
            </a:r>
          </a:p>
        </p:txBody>
      </p:sp>
      <p:sp>
        <p:nvSpPr>
          <p:cNvPr id="9" name="Text 1">
            <a:extLst>
              <a:ext uri="{FF2B5EF4-FFF2-40B4-BE49-F238E27FC236}">
                <a16:creationId xmlns:a16="http://schemas.microsoft.com/office/drawing/2014/main" id="{6A475D7A-C999-3311-B8CB-A799E66E4DE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8857CF78-0E51-F5EC-6AA3-643740682AEE}"/>
              </a:ext>
            </a:extLst>
          </p:cNvPr>
          <p:cNvSpPr/>
          <p:nvPr/>
        </p:nvSpPr>
        <p:spPr>
          <a:xfrm>
            <a:off x="796962" y="1870120"/>
            <a:ext cx="3676650"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rPr>
              <a:t>4.5 Interpretation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F977447C-62EC-D0BF-E8AD-4CD4B939691B}"/>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27</a:t>
            </a:r>
            <a:endParaRPr lang="en-US" sz="1000"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1C53749B-74C5-F180-0D95-FD5A05AF3267}"/>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FC3BB21C-0DF6-8860-7B7D-95562A9ECC4F}"/>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FC5C8514-6015-0DDD-1C46-FEFEC8C607DE}"/>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E31B4664-7431-D932-CE89-2A371150AE3D}"/>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67BC05AC-47BD-2DC4-28FF-26286D0C5D52}"/>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52231433-E201-457B-81E9-E097ED45BAC6}"/>
              </a:ext>
            </a:extLst>
          </p:cNvPr>
          <p:cNvSpPr/>
          <p:nvPr/>
        </p:nvSpPr>
        <p:spPr>
          <a:xfrm>
            <a:off x="7018399" y="935101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B20093EF-5CA9-C8F0-2E31-6CF6F694D3F0}"/>
              </a:ext>
            </a:extLst>
          </p:cNvPr>
          <p:cNvGrpSpPr/>
          <p:nvPr/>
        </p:nvGrpSpPr>
        <p:grpSpPr>
          <a:xfrm>
            <a:off x="5591781" y="1412484"/>
            <a:ext cx="1382886" cy="1387866"/>
            <a:chOff x="5591781" y="1412484"/>
            <a:chExt cx="1382886" cy="1387866"/>
          </a:xfrm>
        </p:grpSpPr>
        <p:sp>
          <p:nvSpPr>
            <p:cNvPr id="7" name="Rectangle 6">
              <a:extLst>
                <a:ext uri="{FF2B5EF4-FFF2-40B4-BE49-F238E27FC236}">
                  <a16:creationId xmlns:a16="http://schemas.microsoft.com/office/drawing/2014/main" id="{A2E5B471-83A2-5C1F-BBCE-3070C66C6140}"/>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3E230BC5-48C1-2F31-4C74-C2C4288D6578}"/>
                </a:ext>
              </a:extLst>
            </p:cNvPr>
            <p:cNvPicPr>
              <a:picLocks noChangeAspect="1"/>
            </p:cNvPicPr>
            <p:nvPr/>
          </p:nvPicPr>
          <p:blipFill>
            <a:blip r:embed="rId6"/>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0997851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E836D-DE99-FFA3-CE92-2C25333874FC}"/>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BC0054B1-7811-B096-4445-581BDEB508CC}"/>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9CE369BD-4F49-8AB8-7915-C66A4A6385FC}"/>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F42CE685-262D-2020-8DB8-546BEA0A1572}"/>
              </a:ext>
            </a:extLst>
          </p:cNvPr>
          <p:cNvSpPr/>
          <p:nvPr/>
        </p:nvSpPr>
        <p:spPr>
          <a:xfrm>
            <a:off x="796962" y="2474866"/>
            <a:ext cx="4794819" cy="6345284"/>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To strengthen financial governance and ensure credibility with funders, Cool Runnings Poultry should prioritize the following interventions:</a:t>
            </a:r>
          </a:p>
          <a:p>
            <a:pPr marL="0" indent="0" algn="l">
              <a:lnSpc>
                <a:spcPts val="1600"/>
              </a:lnSpc>
              <a:spcBef>
                <a:spcPts val="6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Develop a formal financial policy framework </a:t>
            </a:r>
            <a:r>
              <a:rPr lang="en-US" sz="1200" dirty="0">
                <a:solidFill>
                  <a:srgbClr val="1D1D1D"/>
                </a:solidFill>
                <a:latin typeface="Titillium Web" panose="00000500000000000000" pitchFamily="2" charset="0"/>
                <a:ea typeface="Titillium Web" pitchFamily="34" charset="-122"/>
                <a:cs typeface="Titillium Web" pitchFamily="34" charset="-120"/>
              </a:rPr>
              <a:t>that sets out budget preparation processes, cost </a:t>
            </a:r>
            <a:r>
              <a:rPr lang="en-US" sz="1200" dirty="0" err="1">
                <a:solidFill>
                  <a:srgbClr val="1D1D1D"/>
                </a:solidFill>
                <a:latin typeface="Titillium Web" panose="00000500000000000000" pitchFamily="2" charset="0"/>
                <a:ea typeface="Titillium Web" pitchFamily="34" charset="-122"/>
                <a:cs typeface="Titillium Web" pitchFamily="34" charset="-120"/>
              </a:rPr>
              <a:t>centres</a:t>
            </a:r>
            <a:r>
              <a:rPr lang="en-US" sz="1200" dirty="0">
                <a:solidFill>
                  <a:srgbClr val="1D1D1D"/>
                </a:solidFill>
                <a:latin typeface="Titillium Web" panose="00000500000000000000" pitchFamily="2" charset="0"/>
                <a:ea typeface="Titillium Web" pitchFamily="34" charset="-122"/>
                <a:cs typeface="Titillium Web" pitchFamily="34" charset="-120"/>
              </a:rPr>
              <a:t>, approval thresholds, and reporting timelines.</a:t>
            </a:r>
          </a:p>
          <a:p>
            <a:pPr marL="0" indent="0" algn="l">
              <a:lnSpc>
                <a:spcPts val="1600"/>
              </a:lnSpc>
              <a:spcBef>
                <a:spcPts val="6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Introduce delegated financial authority</a:t>
            </a:r>
            <a:r>
              <a:rPr lang="en-US" sz="1200" dirty="0">
                <a:solidFill>
                  <a:srgbClr val="1D1D1D"/>
                </a:solidFill>
                <a:latin typeface="Titillium Web" panose="00000500000000000000" pitchFamily="2" charset="0"/>
                <a:ea typeface="Titillium Web" pitchFamily="34" charset="-122"/>
                <a:cs typeface="Titillium Web" pitchFamily="34" charset="-120"/>
              </a:rPr>
              <a:t>, with clear sign-off mandates for procurement, payments, and revenue allocation to reduce founder dependency.</a:t>
            </a:r>
          </a:p>
          <a:p>
            <a:pPr marL="0" indent="0" algn="l">
              <a:lnSpc>
                <a:spcPts val="1600"/>
              </a:lnSpc>
              <a:spcBef>
                <a:spcPts val="6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Implement accounting software or digital tools </a:t>
            </a:r>
            <a:r>
              <a:rPr lang="en-US" sz="1200" dirty="0">
                <a:solidFill>
                  <a:srgbClr val="1D1D1D"/>
                </a:solidFill>
                <a:latin typeface="Titillium Web" panose="00000500000000000000" pitchFamily="2" charset="0"/>
                <a:ea typeface="Titillium Web" pitchFamily="34" charset="-122"/>
                <a:cs typeface="Titillium Web" pitchFamily="34" charset="-120"/>
              </a:rPr>
              <a:t>(e.g., QuickBooks, Sage, or other SME-friendly platforms) to track income, expenses, and bank reconciliations while creating audit-ready records.</a:t>
            </a:r>
          </a:p>
          <a:p>
            <a:pPr marL="0" indent="0" algn="l">
              <a:lnSpc>
                <a:spcPts val="1600"/>
              </a:lnSpc>
              <a:spcBef>
                <a:spcPts val="6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Establish regular financial reporting cycles</a:t>
            </a:r>
            <a:r>
              <a:rPr lang="en-US" sz="1200" dirty="0">
                <a:solidFill>
                  <a:srgbClr val="1D1D1D"/>
                </a:solidFill>
                <a:latin typeface="Titillium Web" panose="00000500000000000000" pitchFamily="2" charset="0"/>
                <a:ea typeface="Titillium Web" pitchFamily="34" charset="-122"/>
                <a:cs typeface="Titillium Web" pitchFamily="34" charset="-120"/>
              </a:rPr>
              <a:t>, including monthly or quarterly variance analysis comparing actual versus projected performance.</a:t>
            </a:r>
          </a:p>
          <a:p>
            <a:pPr marL="0" indent="0" algn="l">
              <a:lnSpc>
                <a:spcPts val="1600"/>
              </a:lnSpc>
              <a:spcBef>
                <a:spcPts val="6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Create unit costing and margin analysis models </a:t>
            </a:r>
            <a:r>
              <a:rPr lang="en-US" sz="1200" dirty="0">
                <a:solidFill>
                  <a:srgbClr val="1D1D1D"/>
                </a:solidFill>
                <a:latin typeface="Titillium Web" panose="00000500000000000000" pitchFamily="2" charset="0"/>
                <a:ea typeface="Titillium Web" pitchFamily="34" charset="-122"/>
                <a:cs typeface="Titillium Web" pitchFamily="34" charset="-120"/>
              </a:rPr>
              <a:t>to understand product-level profitability and inform pricing strategies.</a:t>
            </a:r>
          </a:p>
          <a:p>
            <a:pPr marL="0" indent="0" algn="l">
              <a:lnSpc>
                <a:spcPts val="1600"/>
              </a:lnSpc>
              <a:spcBef>
                <a:spcPts val="6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Engage external reviewers or part-time auditors </a:t>
            </a:r>
            <a:r>
              <a:rPr lang="en-US" sz="1200" dirty="0">
                <a:solidFill>
                  <a:srgbClr val="1D1D1D"/>
                </a:solidFill>
                <a:latin typeface="Titillium Web" panose="00000500000000000000" pitchFamily="2" charset="0"/>
                <a:ea typeface="Titillium Web" pitchFamily="34" charset="-122"/>
                <a:cs typeface="Titillium Web" pitchFamily="34" charset="-120"/>
              </a:rPr>
              <a:t>to introduce independent oversight and prepare the business for future compliance and funding engagements.</a:t>
            </a:r>
          </a:p>
          <a:p>
            <a:pPr marL="0" indent="0" algn="l">
              <a:lnSpc>
                <a:spcPts val="1600"/>
              </a:lnSpc>
              <a:spcBef>
                <a:spcPts val="6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Develop a capital access plan</a:t>
            </a:r>
            <a:r>
              <a:rPr lang="en-US" sz="1200" dirty="0">
                <a:solidFill>
                  <a:srgbClr val="1D1D1D"/>
                </a:solidFill>
                <a:latin typeface="Titillium Web" panose="00000500000000000000" pitchFamily="2" charset="0"/>
                <a:ea typeface="Titillium Web" pitchFamily="34" charset="-122"/>
                <a:cs typeface="Titillium Web" pitchFamily="34" charset="-120"/>
              </a:rPr>
              <a:t>, outlining pathways to raise the required R328,000 in start-up funding and potential follow-on investment strategies to support expansion.</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By implementing these priorities, Cool Runnings Poultry will move from a projection-based financial framework to a system-enforced environment, improving credibility, reducing risk, and aligning its fiscal management with the expectations of funders and institutional procurement partners.</a:t>
            </a:r>
          </a:p>
        </p:txBody>
      </p:sp>
      <p:sp>
        <p:nvSpPr>
          <p:cNvPr id="9" name="Text 1">
            <a:extLst>
              <a:ext uri="{FF2B5EF4-FFF2-40B4-BE49-F238E27FC236}">
                <a16:creationId xmlns:a16="http://schemas.microsoft.com/office/drawing/2014/main" id="{7D196C65-6D22-C37D-C790-0DB8FBA09FB6}"/>
              </a:ext>
            </a:extLst>
          </p:cNvPr>
          <p:cNvSpPr/>
          <p:nvPr/>
        </p:nvSpPr>
        <p:spPr>
          <a:xfrm>
            <a:off x="5187639" y="677036"/>
            <a:ext cx="1771650" cy="209550"/>
          </a:xfrm>
          <a:prstGeom prst="rect">
            <a:avLst/>
          </a:prstGeom>
          <a:noFill/>
          <a:ln/>
        </p:spPr>
        <p:txBody>
          <a:bodyPr wrap="square" lIns="0" tIns="0" rIns="0" bIns="0" rtlCol="0" anchor="ctr"/>
          <a:lstStyle/>
          <a:p>
            <a:pPr algn="r">
              <a:lnSpc>
                <a:spcPct val="79650"/>
              </a:lnSpc>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0" name="Text 2">
            <a:extLst>
              <a:ext uri="{FF2B5EF4-FFF2-40B4-BE49-F238E27FC236}">
                <a16:creationId xmlns:a16="http://schemas.microsoft.com/office/drawing/2014/main" id="{BE1F1590-11A7-1725-AB53-B3E26C507337}"/>
              </a:ext>
            </a:extLst>
          </p:cNvPr>
          <p:cNvSpPr/>
          <p:nvPr/>
        </p:nvSpPr>
        <p:spPr>
          <a:xfrm>
            <a:off x="796962" y="1975505"/>
            <a:ext cx="3864448" cy="24535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rPr>
              <a:t>4.6 Priorities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11487598-E065-2E11-C0E9-A072BB42B555}"/>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28</a:t>
            </a:r>
            <a:endParaRPr lang="en-US" sz="1000"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D02BA979-783F-1B26-AC72-F6EF9BBE4DDF}"/>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0C8A4072-1889-6A2A-A151-4FE0175C79A8}"/>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ABE64B21-1E3A-6010-11EF-59AA699869CA}"/>
              </a:ext>
            </a:extLst>
          </p:cNvPr>
          <p:cNvGrpSpPr/>
          <p:nvPr/>
        </p:nvGrpSpPr>
        <p:grpSpPr>
          <a:xfrm>
            <a:off x="5999045" y="7579147"/>
            <a:ext cx="1314450" cy="1449210"/>
            <a:chOff x="5999045" y="7579147"/>
            <a:chExt cx="1314450" cy="1449210"/>
          </a:xfrm>
        </p:grpSpPr>
        <p:sp>
          <p:nvSpPr>
            <p:cNvPr id="15" name="Text 4">
              <a:extLst>
                <a:ext uri="{FF2B5EF4-FFF2-40B4-BE49-F238E27FC236}">
                  <a16:creationId xmlns:a16="http://schemas.microsoft.com/office/drawing/2014/main" id="{F30E3A60-4C35-ECB9-A121-F433077D935D}"/>
                </a:ext>
              </a:extLst>
            </p:cNvPr>
            <p:cNvSpPr/>
            <p:nvPr/>
          </p:nvSpPr>
          <p:spPr>
            <a:xfrm>
              <a:off x="5999045" y="81139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1070E937-11C3-FD5B-DC72-633AA74CF19C}"/>
                </a:ext>
              </a:extLst>
            </p:cNvPr>
            <p:cNvPicPr>
              <a:picLocks noChangeAspect="1"/>
            </p:cNvPicPr>
            <p:nvPr/>
          </p:nvPicPr>
          <p:blipFill>
            <a:blip r:embed="rId5"/>
            <a:stretch>
              <a:fillRect/>
            </a:stretch>
          </p:blipFill>
          <p:spPr>
            <a:xfrm>
              <a:off x="6799145" y="7579147"/>
              <a:ext cx="514350" cy="400050"/>
            </a:xfrm>
            <a:prstGeom prst="rect">
              <a:avLst/>
            </a:prstGeom>
          </p:spPr>
        </p:pic>
      </p:grpSp>
      <p:sp>
        <p:nvSpPr>
          <p:cNvPr id="4" name="Flowchart: Connector 3">
            <a:extLst>
              <a:ext uri="{FF2B5EF4-FFF2-40B4-BE49-F238E27FC236}">
                <a16:creationId xmlns:a16="http://schemas.microsoft.com/office/drawing/2014/main" id="{9D1FB282-7100-7D37-CAE3-A8AB557B7FA8}"/>
              </a:ext>
            </a:extLst>
          </p:cNvPr>
          <p:cNvSpPr/>
          <p:nvPr/>
        </p:nvSpPr>
        <p:spPr>
          <a:xfrm>
            <a:off x="7065291" y="931037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98221FBF-283B-DC03-68C7-2F1DF86843AC}"/>
              </a:ext>
            </a:extLst>
          </p:cNvPr>
          <p:cNvGrpSpPr/>
          <p:nvPr/>
        </p:nvGrpSpPr>
        <p:grpSpPr>
          <a:xfrm>
            <a:off x="5591781" y="1412484"/>
            <a:ext cx="1382886" cy="1387866"/>
            <a:chOff x="5591781" y="1412484"/>
            <a:chExt cx="1382886" cy="1387866"/>
          </a:xfrm>
        </p:grpSpPr>
        <p:sp>
          <p:nvSpPr>
            <p:cNvPr id="7" name="Rectangle 6">
              <a:extLst>
                <a:ext uri="{FF2B5EF4-FFF2-40B4-BE49-F238E27FC236}">
                  <a16:creationId xmlns:a16="http://schemas.microsoft.com/office/drawing/2014/main" id="{68E8B660-2C78-E92B-F6C4-196F66E7D31A}"/>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81292CB3-4391-5540-E3C0-1B6F371EE99C}"/>
                </a:ext>
              </a:extLst>
            </p:cNvPr>
            <p:cNvPicPr>
              <a:picLocks noChangeAspect="1"/>
            </p:cNvPicPr>
            <p:nvPr/>
          </p:nvPicPr>
          <p:blipFill>
            <a:blip r:embed="rId6"/>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13210351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DE1060-8303-81BF-5C56-E33FE805BDB5}"/>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DC5C9A52-F80A-205B-7636-CD4633D344C7}"/>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B1CF235F-4DCB-4CA7-2717-C3B7F901AF4F}"/>
              </a:ext>
            </a:extLst>
          </p:cNvPr>
          <p:cNvPicPr>
            <a:picLocks noChangeAspect="1"/>
          </p:cNvPicPr>
          <p:nvPr/>
        </p:nvPicPr>
        <p:blipFill>
          <a:blip r:embed="rId3"/>
          <a:srcRect/>
          <a:stretch/>
        </p:blipFill>
        <p:spPr>
          <a:xfrm>
            <a:off x="1" y="4219575"/>
            <a:ext cx="7779210" cy="4076699"/>
          </a:xfrm>
          <a:prstGeom prst="rect">
            <a:avLst/>
          </a:prstGeom>
        </p:spPr>
      </p:pic>
      <p:pic>
        <p:nvPicPr>
          <p:cNvPr id="6" name="Image 4" descr="preencoded.png">
            <a:extLst>
              <a:ext uri="{FF2B5EF4-FFF2-40B4-BE49-F238E27FC236}">
                <a16:creationId xmlns:a16="http://schemas.microsoft.com/office/drawing/2014/main" id="{CB99AFC1-DCF8-7B99-998E-B04561E247CA}"/>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A35C40B0-11C6-1394-7D9E-9C05F4F0DE44}"/>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2C8AEA11-BFDA-05A5-EC9F-1766D28059E9}"/>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2" name="Text 3">
            <a:extLst>
              <a:ext uri="{FF2B5EF4-FFF2-40B4-BE49-F238E27FC236}">
                <a16:creationId xmlns:a16="http://schemas.microsoft.com/office/drawing/2014/main" id="{89BD8FDB-B6FF-20BA-985C-B2006CC623F5}"/>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endParaRPr lang="en-US" sz="1200" dirty="0"/>
          </a:p>
        </p:txBody>
      </p:sp>
      <p:sp>
        <p:nvSpPr>
          <p:cNvPr id="14" name="Text 0">
            <a:extLst>
              <a:ext uri="{FF2B5EF4-FFF2-40B4-BE49-F238E27FC236}">
                <a16:creationId xmlns:a16="http://schemas.microsoft.com/office/drawing/2014/main" id="{DB2A4260-003C-2100-9181-C8275BDFFA02}"/>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SECTION5</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IT Infrastructure</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1FC6ABE8-8FF5-5921-A7CD-545DFB72A078}"/>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798172BB-97B7-CF91-74BB-FAB000064749}"/>
              </a:ext>
            </a:extLst>
          </p:cNvPr>
          <p:cNvSpPr/>
          <p:nvPr/>
        </p:nvSpPr>
        <p:spPr>
          <a:xfrm>
            <a:off x="214856" y="865637"/>
            <a:ext cx="1054386" cy="141605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940508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4" name="Image 2" descr="preencoded.png"/>
          <p:cNvPicPr>
            <a:picLocks noChangeAspect="1"/>
          </p:cNvPicPr>
          <p:nvPr/>
        </p:nvPicPr>
        <p:blipFill>
          <a:blip r:embed="rId3"/>
          <a:stretch>
            <a:fillRect/>
          </a:stretch>
        </p:blipFill>
        <p:spPr>
          <a:xfrm>
            <a:off x="807232" y="1549479"/>
            <a:ext cx="85725" cy="981075"/>
          </a:xfrm>
          <a:prstGeom prst="rect">
            <a:avLst/>
          </a:prstGeom>
        </p:spPr>
      </p:pic>
      <p:pic>
        <p:nvPicPr>
          <p:cNvPr id="6" name="Image 4" descr="preencoded.png"/>
          <p:cNvPicPr>
            <a:picLocks noChangeAspect="1"/>
          </p:cNvPicPr>
          <p:nvPr/>
        </p:nvPicPr>
        <p:blipFill>
          <a:blip r:embed="rId4"/>
          <a:stretch>
            <a:fillRect/>
          </a:stretch>
        </p:blipFill>
        <p:spPr>
          <a:xfrm>
            <a:off x="796962" y="919932"/>
            <a:ext cx="6177705" cy="190500"/>
          </a:xfrm>
          <a:prstGeom prst="rect">
            <a:avLst/>
          </a:prstGeom>
        </p:spPr>
      </p:pic>
      <p:sp>
        <p:nvSpPr>
          <p:cNvPr id="9" name="Text 0"/>
          <p:cNvSpPr/>
          <p:nvPr/>
        </p:nvSpPr>
        <p:spPr>
          <a:xfrm>
            <a:off x="1238926" y="1527324"/>
            <a:ext cx="3676650" cy="1028700"/>
          </a:xfrm>
          <a:prstGeom prst="rect">
            <a:avLst/>
          </a:prstGeom>
          <a:noFill/>
          <a:ln/>
        </p:spPr>
        <p:txBody>
          <a:bodyPr wrap="square" lIns="0" tIns="0" rIns="0" bIns="0" rtlCol="0" anchor="ctr"/>
          <a:lstStyle/>
          <a:p>
            <a:pPr marL="0" indent="0" algn="l">
              <a:lnSpc>
                <a:spcPct val="79650"/>
              </a:lnSpc>
              <a:buNone/>
            </a:pPr>
            <a:r>
              <a:rPr lang="en-US" sz="3375" b="1" dirty="0">
                <a:solidFill>
                  <a:srgbClr val="1D1D1D"/>
                </a:solidFill>
                <a:latin typeface="Titillium Web" panose="00000500000000000000" pitchFamily="2" charset="0"/>
                <a:ea typeface="Sora" pitchFamily="34" charset="-122"/>
                <a:cs typeface="Sora" pitchFamily="34" charset="-120"/>
              </a:rPr>
              <a:t>Table of Contents</a:t>
            </a:r>
            <a:endParaRPr lang="en-US" sz="3375" dirty="0">
              <a:latin typeface="Titillium Web" panose="00000500000000000000" pitchFamily="2" charset="0"/>
            </a:endParaRPr>
          </a:p>
        </p:txBody>
      </p:sp>
      <p:sp>
        <p:nvSpPr>
          <p:cNvPr id="10" name="Text 1"/>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2"/>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As-is Scenario Analysis</a:t>
            </a:r>
            <a:endParaRPr lang="en-US" sz="1350" dirty="0"/>
          </a:p>
        </p:txBody>
      </p:sp>
      <p:sp>
        <p:nvSpPr>
          <p:cNvPr id="13" name="Text 3"/>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2</a:t>
            </a:r>
            <a:endParaRPr lang="en-US" sz="1200" dirty="0"/>
          </a:p>
        </p:txBody>
      </p:sp>
      <p:sp>
        <p:nvSpPr>
          <p:cNvPr id="5" name="Rectangle 4">
            <a:extLst>
              <a:ext uri="{FF2B5EF4-FFF2-40B4-BE49-F238E27FC236}">
                <a16:creationId xmlns:a16="http://schemas.microsoft.com/office/drawing/2014/main" id="{021DBC88-2C3E-5C47-60D0-4AB78554876E}"/>
              </a:ext>
            </a:extLst>
          </p:cNvPr>
          <p:cNvSpPr/>
          <p:nvPr/>
        </p:nvSpPr>
        <p:spPr>
          <a:xfrm>
            <a:off x="529340" y="3362488"/>
            <a:ext cx="6779659" cy="639034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aphicFrame>
        <p:nvGraphicFramePr>
          <p:cNvPr id="14" name="Table 13">
            <a:extLst>
              <a:ext uri="{FF2B5EF4-FFF2-40B4-BE49-F238E27FC236}">
                <a16:creationId xmlns:a16="http://schemas.microsoft.com/office/drawing/2014/main" id="{2DDD61A6-741F-583A-C428-2094084DB347}"/>
              </a:ext>
            </a:extLst>
          </p:cNvPr>
          <p:cNvGraphicFramePr>
            <a:graphicFrameLocks noGrp="1"/>
          </p:cNvGraphicFramePr>
          <p:nvPr>
            <p:extLst>
              <p:ext uri="{D42A27DB-BD31-4B8C-83A1-F6EECF244321}">
                <p14:modId xmlns:p14="http://schemas.microsoft.com/office/powerpoint/2010/main" val="903180684"/>
              </p:ext>
            </p:extLst>
          </p:nvPr>
        </p:nvGraphicFramePr>
        <p:xfrm>
          <a:off x="796962" y="3687429"/>
          <a:ext cx="6446098" cy="6047995"/>
        </p:xfrm>
        <a:graphic>
          <a:graphicData uri="http://schemas.openxmlformats.org/drawingml/2006/table">
            <a:tbl>
              <a:tblPr firstRow="1" bandRow="1">
                <a:tableStyleId>{2D5ABB26-0587-4C30-8999-92F81FD0307C}</a:tableStyleId>
              </a:tblPr>
              <a:tblGrid>
                <a:gridCol w="5585564">
                  <a:extLst>
                    <a:ext uri="{9D8B030D-6E8A-4147-A177-3AD203B41FA5}">
                      <a16:colId xmlns:a16="http://schemas.microsoft.com/office/drawing/2014/main" val="1825000956"/>
                    </a:ext>
                  </a:extLst>
                </a:gridCol>
                <a:gridCol w="860534">
                  <a:extLst>
                    <a:ext uri="{9D8B030D-6E8A-4147-A177-3AD203B41FA5}">
                      <a16:colId xmlns:a16="http://schemas.microsoft.com/office/drawing/2014/main" val="3877310547"/>
                    </a:ext>
                  </a:extLst>
                </a:gridCol>
              </a:tblGrid>
              <a:tr h="680105">
                <a:tc>
                  <a:txBody>
                    <a:bodyPr/>
                    <a:lstStyle/>
                    <a:p>
                      <a:r>
                        <a:rPr lang="en-ZA" b="1" dirty="0">
                          <a:solidFill>
                            <a:schemeClr val="bg1"/>
                          </a:solidFill>
                        </a:rPr>
                        <a:t>Topic</a:t>
                      </a:r>
                      <a:endParaRPr lang="en-ZA" b="1" dirty="0">
                        <a:solidFill>
                          <a:schemeClr val="bg1"/>
                        </a:solidFill>
                        <a:latin typeface="Titillium Web" panose="00000500000000000000" pitchFamily="2" charset="0"/>
                      </a:endParaRPr>
                    </a:p>
                  </a:txBody>
                  <a:tcPr/>
                </a:tc>
                <a:tc>
                  <a:txBody>
                    <a:bodyPr/>
                    <a:lstStyle/>
                    <a:p>
                      <a:r>
                        <a:rPr lang="en-ZA" b="1" dirty="0">
                          <a:solidFill>
                            <a:schemeClr val="bg1"/>
                          </a:solidFill>
                        </a:rPr>
                        <a:t>Page </a:t>
                      </a:r>
                      <a:endParaRPr lang="en-ZA" b="1" dirty="0">
                        <a:solidFill>
                          <a:schemeClr val="bg1"/>
                        </a:solidFill>
                        <a:latin typeface="Titillium Web" panose="00000500000000000000" pitchFamily="2" charset="0"/>
                      </a:endParaRPr>
                    </a:p>
                  </a:txBody>
                  <a:tcPr/>
                </a:tc>
                <a:extLst>
                  <a:ext uri="{0D108BD9-81ED-4DB2-BD59-A6C34878D82A}">
                    <a16:rowId xmlns:a16="http://schemas.microsoft.com/office/drawing/2014/main" val="3422364057"/>
                  </a:ext>
                </a:extLst>
              </a:tr>
              <a:tr h="487990">
                <a:tc>
                  <a:txBody>
                    <a:bodyPr/>
                    <a:lstStyle/>
                    <a:p>
                      <a:r>
                        <a:rPr lang="en-ZA" dirty="0">
                          <a:solidFill>
                            <a:schemeClr val="bg1"/>
                          </a:solidFill>
                          <a:latin typeface="Titillium Web" panose="00000500000000000000" pitchFamily="2" charset="0"/>
                        </a:rPr>
                        <a:t>Executive Summary </a:t>
                      </a:r>
                    </a:p>
                  </a:txBody>
                  <a:tcPr/>
                </a:tc>
                <a:tc>
                  <a:txBody>
                    <a:bodyPr/>
                    <a:lstStyle/>
                    <a:p>
                      <a:r>
                        <a:rPr lang="en-US" dirty="0">
                          <a:solidFill>
                            <a:schemeClr val="bg1"/>
                          </a:solidFill>
                          <a:latin typeface="Titillium Web" panose="00000500000000000000" pitchFamily="2" charset="0"/>
                        </a:rPr>
                        <a:t>4</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473718828"/>
                  </a:ext>
                </a:extLst>
              </a:tr>
              <a:tr h="487990">
                <a:tc>
                  <a:txBody>
                    <a:bodyPr/>
                    <a:lstStyle/>
                    <a:p>
                      <a:r>
                        <a:rPr lang="en-US" dirty="0">
                          <a:solidFill>
                            <a:schemeClr val="bg1"/>
                          </a:solidFill>
                          <a:latin typeface="Titillium Web" panose="00000500000000000000" pitchFamily="2" charset="0"/>
                        </a:rPr>
                        <a:t>Methodology</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9</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806625083"/>
                  </a:ext>
                </a:extLst>
              </a:tr>
              <a:tr h="487990">
                <a:tc>
                  <a:txBody>
                    <a:bodyPr/>
                    <a:lstStyle/>
                    <a:p>
                      <a:r>
                        <a:rPr lang="en-US" dirty="0">
                          <a:solidFill>
                            <a:schemeClr val="bg1"/>
                          </a:solidFill>
                          <a:latin typeface="Titillium Web" panose="00000500000000000000" pitchFamily="2" charset="0"/>
                        </a:rPr>
                        <a:t>Stategic Profile</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16</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3995563330"/>
                  </a:ext>
                </a:extLst>
              </a:tr>
              <a:tr h="487990">
                <a:tc>
                  <a:txBody>
                    <a:bodyPr/>
                    <a:lstStyle/>
                    <a:p>
                      <a:r>
                        <a:rPr lang="en-US" dirty="0">
                          <a:solidFill>
                            <a:schemeClr val="bg1"/>
                          </a:solidFill>
                          <a:latin typeface="Titillium Web" panose="00000500000000000000" pitchFamily="2" charset="0"/>
                        </a:rPr>
                        <a:t>Financial Position</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22</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05080822"/>
                  </a:ext>
                </a:extLst>
              </a:tr>
              <a:tr h="487990">
                <a:tc>
                  <a:txBody>
                    <a:bodyPr/>
                    <a:lstStyle/>
                    <a:p>
                      <a:r>
                        <a:rPr lang="en-US" dirty="0">
                          <a:solidFill>
                            <a:schemeClr val="bg1"/>
                          </a:solidFill>
                          <a:latin typeface="Titillium Web" panose="00000500000000000000" pitchFamily="2" charset="0"/>
                        </a:rPr>
                        <a:t>IT Infrastructure</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29</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816883705"/>
                  </a:ext>
                </a:extLst>
              </a:tr>
              <a:tr h="487990">
                <a:tc>
                  <a:txBody>
                    <a:bodyPr/>
                    <a:lstStyle/>
                    <a:p>
                      <a:r>
                        <a:rPr lang="en-US" dirty="0">
                          <a:solidFill>
                            <a:schemeClr val="bg1"/>
                          </a:solidFill>
                          <a:latin typeface="Titillium Web" panose="00000500000000000000" pitchFamily="2" charset="0"/>
                        </a:rPr>
                        <a:t>Operational Capacity</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36</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3355492711"/>
                  </a:ext>
                </a:extLst>
              </a:tr>
              <a:tr h="487990">
                <a:tc>
                  <a:txBody>
                    <a:bodyPr/>
                    <a:lstStyle/>
                    <a:p>
                      <a:r>
                        <a:rPr lang="en-US" dirty="0">
                          <a:solidFill>
                            <a:schemeClr val="bg1"/>
                          </a:solidFill>
                          <a:latin typeface="Titillium Web" panose="00000500000000000000" pitchFamily="2" charset="0"/>
                        </a:rPr>
                        <a:t>Market Position</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43</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42060040"/>
                  </a:ext>
                </a:extLst>
              </a:tr>
              <a:tr h="487990">
                <a:tc>
                  <a:txBody>
                    <a:bodyPr/>
                    <a:lstStyle/>
                    <a:p>
                      <a:r>
                        <a:rPr lang="en-US" dirty="0">
                          <a:solidFill>
                            <a:schemeClr val="bg1"/>
                          </a:solidFill>
                          <a:latin typeface="Titillium Web" panose="00000500000000000000" pitchFamily="2" charset="0"/>
                        </a:rPr>
                        <a:t>Governance</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50</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1250747731"/>
                  </a:ext>
                </a:extLst>
              </a:tr>
              <a:tr h="487990">
                <a:tc>
                  <a:txBody>
                    <a:bodyPr/>
                    <a:lstStyle/>
                    <a:p>
                      <a:r>
                        <a:rPr lang="en-US" dirty="0">
                          <a:solidFill>
                            <a:schemeClr val="bg1"/>
                          </a:solidFill>
                          <a:latin typeface="Titillium Web" panose="00000500000000000000" pitchFamily="2" charset="0"/>
                        </a:rPr>
                        <a:t>Conclusion</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57</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3278529055"/>
                  </a:ext>
                </a:extLst>
              </a:tr>
              <a:tr h="487990">
                <a:tc>
                  <a:txBody>
                    <a:bodyPr/>
                    <a:lstStyle/>
                    <a:p>
                      <a:endParaRPr lang="en-ZA" dirty="0">
                        <a:solidFill>
                          <a:schemeClr val="bg1"/>
                        </a:solidFill>
                        <a:latin typeface="Titillium Web" panose="00000500000000000000" pitchFamily="2" charset="0"/>
                      </a:endParaRPr>
                    </a:p>
                  </a:txBody>
                  <a:tcPr/>
                </a:tc>
                <a:tc>
                  <a:txBody>
                    <a:bodyPr/>
                    <a:lstStyle/>
                    <a:p>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1788698412"/>
                  </a:ext>
                </a:extLst>
              </a:tr>
              <a:tr h="487990">
                <a:tc>
                  <a:txBody>
                    <a:bodyPr/>
                    <a:lstStyle/>
                    <a:p>
                      <a:endParaRPr lang="en-ZA" dirty="0">
                        <a:solidFill>
                          <a:schemeClr val="bg1"/>
                        </a:solidFill>
                        <a:latin typeface="Titillium Web" panose="00000500000000000000" pitchFamily="2" charset="0"/>
                      </a:endParaRPr>
                    </a:p>
                  </a:txBody>
                  <a:tcPr/>
                </a:tc>
                <a:tc>
                  <a:txBody>
                    <a:bodyPr/>
                    <a:lstStyle/>
                    <a:p>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494807733"/>
                  </a:ext>
                </a:extLst>
              </a:tr>
            </a:tbl>
          </a:graphicData>
        </a:graphic>
      </p:graphicFrame>
      <p:sp>
        <p:nvSpPr>
          <p:cNvPr id="18" name="Rectangle 17">
            <a:extLst>
              <a:ext uri="{FF2B5EF4-FFF2-40B4-BE49-F238E27FC236}">
                <a16:creationId xmlns:a16="http://schemas.microsoft.com/office/drawing/2014/main" id="{1354B273-75C5-A7CE-1D2B-3AA086DBFCE0}"/>
              </a:ext>
            </a:extLst>
          </p:cNvPr>
          <p:cNvSpPr/>
          <p:nvPr/>
        </p:nvSpPr>
        <p:spPr>
          <a:xfrm>
            <a:off x="6442224" y="1288723"/>
            <a:ext cx="847383" cy="1895475"/>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pic>
        <p:nvPicPr>
          <p:cNvPr id="19" name="Picture 18">
            <a:extLst>
              <a:ext uri="{FF2B5EF4-FFF2-40B4-BE49-F238E27FC236}">
                <a16:creationId xmlns:a16="http://schemas.microsoft.com/office/drawing/2014/main" id="{E41A3BAB-6C20-1197-3729-E5013FC5FBB7}"/>
              </a:ext>
            </a:extLst>
          </p:cNvPr>
          <p:cNvPicPr>
            <a:picLocks noChangeAspect="1"/>
          </p:cNvPicPr>
          <p:nvPr/>
        </p:nvPicPr>
        <p:blipFill>
          <a:blip r:embed="rId5"/>
          <a:srcRect t="17079" b="17079"/>
          <a:stretch/>
        </p:blipFill>
        <p:spPr>
          <a:xfrm>
            <a:off x="5867400" y="1795528"/>
            <a:ext cx="1158067" cy="762487"/>
          </a:xfrm>
          <a:prstGeom prst="rect">
            <a:avLst/>
          </a:prstGeom>
          <a:ln>
            <a:solidFill>
              <a:schemeClr val="accent6">
                <a:lumMod val="75000"/>
              </a:schemeClr>
            </a:solid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DFCAFC-4E73-8F0B-13A6-993EB4843060}"/>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BA57EB6-CDCB-0476-8B76-5F35A82E8788}"/>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D5F4369C-B3B6-9F3E-9B9D-98AFBEBB3D90}"/>
              </a:ext>
            </a:extLst>
          </p:cNvPr>
          <p:cNvSpPr/>
          <p:nvPr/>
        </p:nvSpPr>
        <p:spPr>
          <a:xfrm>
            <a:off x="796962" y="2489775"/>
            <a:ext cx="4794819" cy="5856247"/>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This section evaluates the digital maturity and IT infrastructure of Cool Runnings Poultry, recognizing that technology is a critical enabler of efficiency, scalability, and accountability. In today’s operating environment, particularly within agriculture and food distribution, digital systems are essential for maintaining traceability, optimizing supply chains, and providing transparency to customers and funders.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business plan highlights aspirations for digital engagement through marketing campaigns, customer relationship building, and logistics coordination. These intentions reflect an awareness of the importance of technology in supporting growth and enhancing competitiveness. However, no evidence of deployed IT systems—such as customer relationship management (CRM) platforms, accounting software, or inventory tracking systems—was provided. Similarly, there was no documentation of IT governance policies, cybersecurity measures, or performance monitoring tools.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This suggests that while Cool Runnings Poultry acknowledges the value of digital systems, its IT framework remains conceptual and unimplemented. Without embedded systems, the company risks inefficiencies in financial tracking, weak customer engagement, and limited capacity to monitor operations at scale.</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diagnostic therefore focuses on whether digital tools are being used consistently and whether IT governance structures exist to enforce security, efficiency, and oversight. The findings highlight that Cool Runnings Poultry is at an early stage of digital maturity, with significant steps needed to translate aspirations into operational systems that support long-term sustainability and funder confidence.</a:t>
            </a:r>
          </a:p>
        </p:txBody>
      </p:sp>
      <p:sp>
        <p:nvSpPr>
          <p:cNvPr id="9" name="Text 1">
            <a:extLst>
              <a:ext uri="{FF2B5EF4-FFF2-40B4-BE49-F238E27FC236}">
                <a16:creationId xmlns:a16="http://schemas.microsoft.com/office/drawing/2014/main" id="{A2FCDDF7-E435-0ED0-5094-8A4B0BD804C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80FC8A04-2D4E-DAD5-94F2-69110F682BB9}"/>
              </a:ext>
            </a:extLst>
          </p:cNvPr>
          <p:cNvSpPr/>
          <p:nvPr/>
        </p:nvSpPr>
        <p:spPr>
          <a:xfrm>
            <a:off x="796962" y="1868292"/>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5.1 Introduction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8669C2B2-3B34-D40D-D476-354BEAB1993A}"/>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30</a:t>
            </a:r>
            <a:endParaRPr lang="en-US" sz="1000"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84EDB00C-1372-ECCC-1334-CBC712D32920}"/>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1BA29DD9-BDB7-C11D-9804-4E7B3A5D4928}"/>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B796CCA5-4311-885B-B169-8D96ECF2F0B6}"/>
              </a:ext>
            </a:extLst>
          </p:cNvPr>
          <p:cNvGrpSpPr/>
          <p:nvPr/>
        </p:nvGrpSpPr>
        <p:grpSpPr>
          <a:xfrm>
            <a:off x="5999045" y="7636297"/>
            <a:ext cx="1314450" cy="1449210"/>
            <a:chOff x="5999045" y="7636297"/>
            <a:chExt cx="1314450" cy="1449210"/>
          </a:xfrm>
        </p:grpSpPr>
        <p:sp>
          <p:nvSpPr>
            <p:cNvPr id="15" name="Text 4">
              <a:extLst>
                <a:ext uri="{FF2B5EF4-FFF2-40B4-BE49-F238E27FC236}">
                  <a16:creationId xmlns:a16="http://schemas.microsoft.com/office/drawing/2014/main" id="{5209C409-8C2B-4855-DED4-31F785D6EA36}"/>
                </a:ext>
              </a:extLst>
            </p:cNvPr>
            <p:cNvSpPr/>
            <p:nvPr/>
          </p:nvSpPr>
          <p:spPr>
            <a:xfrm>
              <a:off x="5999045" y="81711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8ECD3295-2D71-0F6D-03AE-4A95CC28DC1B}"/>
                </a:ext>
              </a:extLst>
            </p:cNvPr>
            <p:cNvPicPr>
              <a:picLocks noChangeAspect="1"/>
            </p:cNvPicPr>
            <p:nvPr/>
          </p:nvPicPr>
          <p:blipFill>
            <a:blip r:embed="rId4"/>
            <a:stretch>
              <a:fillRect/>
            </a:stretch>
          </p:blipFill>
          <p:spPr>
            <a:xfrm>
              <a:off x="6799145" y="7636297"/>
              <a:ext cx="514350" cy="400050"/>
            </a:xfrm>
            <a:prstGeom prst="rect">
              <a:avLst/>
            </a:prstGeom>
          </p:spPr>
        </p:pic>
      </p:grpSp>
      <p:sp>
        <p:nvSpPr>
          <p:cNvPr id="2" name="Flowchart: Connector 1">
            <a:extLst>
              <a:ext uri="{FF2B5EF4-FFF2-40B4-BE49-F238E27FC236}">
                <a16:creationId xmlns:a16="http://schemas.microsoft.com/office/drawing/2014/main" id="{2047B615-CB41-1D75-0A31-164719033569}"/>
              </a:ext>
            </a:extLst>
          </p:cNvPr>
          <p:cNvSpPr/>
          <p:nvPr/>
        </p:nvSpPr>
        <p:spPr>
          <a:xfrm>
            <a:off x="7044971" y="931164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C5D35BF4-489C-55B9-A9F9-71331587609B}"/>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37C469AD-6852-6CB6-8CBB-3BC06103BF95}"/>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BBD4F222-4E82-35A1-3F0A-44AFA7665551}"/>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12815637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07D6BE-2A42-92CA-9353-7D8A28BE6C3B}"/>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B64FC1E-4E16-C9D6-AC90-7E2775D4334B}"/>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C1D8E1CF-8E22-A0EC-1BC5-3BCB15690436}"/>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94D5D510-CDB8-A8DF-98B2-2D1F5538A94E}"/>
              </a:ext>
            </a:extLst>
          </p:cNvPr>
          <p:cNvSpPr/>
          <p:nvPr/>
        </p:nvSpPr>
        <p:spPr>
          <a:xfrm>
            <a:off x="796962" y="2750051"/>
            <a:ext cx="4794819" cy="5818149"/>
          </a:xfrm>
          <a:prstGeom prst="rect">
            <a:avLst/>
          </a:prstGeom>
          <a:noFill/>
          <a:ln/>
        </p:spPr>
        <p:txBody>
          <a:bodyPr wrap="square" lIns="0" tIns="0" rIns="0" bIns="0" rtlCol="0" anchor="ctr"/>
          <a:lstStyle/>
          <a:p>
            <a:pPr algn="l">
              <a:lnSpc>
                <a:spcPts val="1600"/>
              </a:lnSpc>
              <a:spcBef>
                <a:spcPts val="1200"/>
              </a:spcBef>
              <a:spcAft>
                <a:spcPts val="600"/>
              </a:spcAft>
            </a:pPr>
            <a:endParaRPr/>
          </a:p>
        </p:txBody>
      </p:sp>
      <p:sp>
        <p:nvSpPr>
          <p:cNvPr id="9" name="Text 1">
            <a:extLst>
              <a:ext uri="{FF2B5EF4-FFF2-40B4-BE49-F238E27FC236}">
                <a16:creationId xmlns:a16="http://schemas.microsoft.com/office/drawing/2014/main" id="{2BABDFA5-C0C4-71C1-030D-DEFDCEB09AA8}"/>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DE54A381-FEFD-7609-BAD8-98DC8B07E268}"/>
              </a:ext>
            </a:extLst>
          </p:cNvPr>
          <p:cNvSpPr/>
          <p:nvPr/>
        </p:nvSpPr>
        <p:spPr>
          <a:xfrm>
            <a:off x="779594" y="1868292"/>
            <a:ext cx="4109704"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5.2 Documentation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300B0137-C3F6-9235-847A-809D81857FD5}"/>
              </a:ext>
            </a:extLst>
          </p:cNvPr>
          <p:cNvSpPr/>
          <p:nvPr/>
        </p:nvSpPr>
        <p:spPr>
          <a:xfrm>
            <a:off x="7209558" y="9527486"/>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31</a:t>
            </a:r>
            <a:endParaRPr lang="en-US" sz="1000" dirty="0">
              <a:latin typeface="Titillium Web" panose="00000500000000000000" pitchFamily="2" charset="0"/>
            </a:endParaRPr>
          </a:p>
        </p:txBody>
      </p:sp>
      <p:sp>
        <p:nvSpPr>
          <p:cNvPr id="12" name="Text 4">
            <a:extLst>
              <a:ext uri="{FF2B5EF4-FFF2-40B4-BE49-F238E27FC236}">
                <a16:creationId xmlns:a16="http://schemas.microsoft.com/office/drawing/2014/main" id="{26D7E286-44D8-801F-918C-EE5417C3CB8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E126BF31-478C-8B70-E829-3E5632783BB0}"/>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4982059E-3A3E-9136-E27E-A88F77EAF4D2}"/>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30267ED9-8E96-AF2B-A8A5-BCB33AA58DC1}"/>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F90FCEC6-CA60-B8E1-A196-A027EA503BB3}"/>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AB143A1A-1E5D-1C2E-F8A4-B69CA756CAE2}"/>
              </a:ext>
            </a:extLst>
          </p:cNvPr>
          <p:cNvSpPr/>
          <p:nvPr/>
        </p:nvSpPr>
        <p:spPr>
          <a:xfrm>
            <a:off x="7025921" y="935228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C64717EE-877B-5F21-FE8F-F78A0DE6165F}"/>
              </a:ext>
            </a:extLst>
          </p:cNvPr>
          <p:cNvGrpSpPr/>
          <p:nvPr/>
        </p:nvGrpSpPr>
        <p:grpSpPr>
          <a:xfrm>
            <a:off x="5591781" y="1412484"/>
            <a:ext cx="1382886" cy="1387866"/>
            <a:chOff x="5591781" y="1412484"/>
            <a:chExt cx="1382886" cy="1387866"/>
          </a:xfrm>
        </p:grpSpPr>
        <p:sp>
          <p:nvSpPr>
            <p:cNvPr id="7" name="Rectangle 6">
              <a:extLst>
                <a:ext uri="{FF2B5EF4-FFF2-40B4-BE49-F238E27FC236}">
                  <a16:creationId xmlns:a16="http://schemas.microsoft.com/office/drawing/2014/main" id="{25370557-7B4A-FDF9-8810-7A2FD96AA6D3}"/>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7E1529FF-BF9D-9228-EE7D-38672417D75F}"/>
                </a:ext>
              </a:extLst>
            </p:cNvPr>
            <p:cNvPicPr>
              <a:picLocks noChangeAspect="1"/>
            </p:cNvPicPr>
            <p:nvPr/>
          </p:nvPicPr>
          <p:blipFill>
            <a:blip r:embed="rId6"/>
            <a:srcRect t="17079" b="17079"/>
            <a:stretch/>
          </p:blipFill>
          <p:spPr>
            <a:xfrm>
              <a:off x="5591781" y="1712378"/>
              <a:ext cx="1158067" cy="762487"/>
            </a:xfrm>
            <a:prstGeom prst="rect">
              <a:avLst/>
            </a:prstGeom>
            <a:ln>
              <a:solidFill>
                <a:schemeClr val="accent6">
                  <a:lumMod val="75000"/>
                </a:schemeClr>
              </a:solidFill>
            </a:ln>
          </p:spPr>
        </p:pic>
      </p:grpSp>
      <p:sp>
        <p:nvSpPr>
          <p:cNvPr id="20" name="Text 0">
            <a:extLst>
              <a:ext uri="{FF2B5EF4-FFF2-40B4-BE49-F238E27FC236}">
                <a16:creationId xmlns:a16="http://schemas.microsoft.com/office/drawing/2014/main" id="{E0ED523F-DA7E-E27C-92BC-CC12B39443F3}"/>
              </a:ext>
            </a:extLst>
          </p:cNvPr>
          <p:cNvSpPr/>
          <p:nvPr/>
        </p:nvSpPr>
        <p:spPr>
          <a:xfrm>
            <a:off x="796962" y="2474865"/>
            <a:ext cx="4794819" cy="6896465"/>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IT-related evidence submitted for review was limited and primarily referenced in the business plan’s strategic and operational sections. While the plan highlights the importance of digital marketing and logistics coordination, it does not provide evidence of actual IT systems in use or detailed strategies for technology adoption.</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Evidence provided included: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References to digital marketing and customer engagement strategies as part of the company’s growth plan.</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Mention of logistics support tools and digital channels for coordinating supply and distribution.</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General acknowledgment of the role of IT in enhancing customer relationships and operational efficiency.</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Evidence not provided included: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Customer Relationship Management (CRM) systems or usage logs showing client engagement and pipeline tracking.</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Accounting or financial software records demonstrating transaction logging, reconciliations, or audit readiness.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Inventory tracking or scheduling platforms to monitor poultry stock, feed supplies, or production cycles.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Cybersecurity protocols such as access controls, data protection policies, or incident response plans.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IT governance documents, including vendor contracts, staff training logs, or budgets allocated to digitization.</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Overall, the IT documentation indicates a clear awareness of digital priorities, but no evidence of practical implementation. Without active systems, Cool Runnings Poultry remains vulnerable to inefficiencies, fragmented record-keeping, and limited scalability in both customer management and operational oversight.</a:t>
            </a:r>
          </a:p>
        </p:txBody>
      </p:sp>
    </p:spTree>
    <p:extLst>
      <p:ext uri="{BB962C8B-B14F-4D97-AF65-F5344CB8AC3E}">
        <p14:creationId xmlns:p14="http://schemas.microsoft.com/office/powerpoint/2010/main" val="6742317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EA69FE-7844-DBCE-21B3-299CF96F65B3}"/>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67959CC1-91C7-D750-A8DB-96AC213D817C}"/>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A8BD0C51-A558-4711-E83C-DE7B480EAC5B}"/>
              </a:ext>
            </a:extLst>
          </p:cNvPr>
          <p:cNvSpPr/>
          <p:nvPr/>
        </p:nvSpPr>
        <p:spPr>
          <a:xfrm>
            <a:off x="807232" y="1957904"/>
            <a:ext cx="3986816" cy="358779"/>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5.3 Preliminary Findings</a:t>
            </a:r>
          </a:p>
        </p:txBody>
      </p:sp>
      <p:sp>
        <p:nvSpPr>
          <p:cNvPr id="7" name="Text 1">
            <a:extLst>
              <a:ext uri="{FF2B5EF4-FFF2-40B4-BE49-F238E27FC236}">
                <a16:creationId xmlns:a16="http://schemas.microsoft.com/office/drawing/2014/main" id="{2063BD61-ADDF-ECC8-79C5-960517067933}"/>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57DE0226-F09F-DA96-A2E4-6E8C9631561A}"/>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BBCA6175-C5ED-2B5B-55C8-8AF828F6D2BA}"/>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a:extLst>
              <a:ext uri="{FF2B5EF4-FFF2-40B4-BE49-F238E27FC236}">
                <a16:creationId xmlns:a16="http://schemas.microsoft.com/office/drawing/2014/main" id="{98D7EC52-7CAC-1F17-5A61-9EB6B4DDD685}"/>
              </a:ext>
            </a:extLst>
          </p:cNvPr>
          <p:cNvSpPr/>
          <p:nvPr/>
        </p:nvSpPr>
        <p:spPr>
          <a:xfrm>
            <a:off x="897310" y="6967457"/>
            <a:ext cx="6416250" cy="914400"/>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4</a:t>
            </a:r>
            <a:r>
              <a:rPr lang="en-US" sz="1425" dirty="0">
                <a:solidFill>
                  <a:srgbClr val="2B2B35"/>
                </a:solidFill>
                <a:latin typeface="Titillium Web" panose="00000500000000000000" pitchFamily="2" charset="0"/>
                <a:ea typeface="Roboto Condensed" pitchFamily="34" charset="-122"/>
                <a:cs typeface="Roboto Condensed" pitchFamily="34" charset="-120"/>
              </a:rPr>
              <a:t>: Technology Systems Assessment</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F2D48F29-B6D1-41C2-19EA-B972D996886C}"/>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1" name="Table 10">
            <a:extLst>
              <a:ext uri="{FF2B5EF4-FFF2-40B4-BE49-F238E27FC236}">
                <a16:creationId xmlns:a16="http://schemas.microsoft.com/office/drawing/2014/main" id="{2BCF4F72-525A-F6D6-E317-598852E4F326}"/>
              </a:ext>
            </a:extLst>
          </p:cNvPr>
          <p:cNvGraphicFramePr>
            <a:graphicFrameLocks noGrp="1"/>
          </p:cNvGraphicFramePr>
          <p:nvPr>
            <p:extLst>
              <p:ext uri="{D42A27DB-BD31-4B8C-83A1-F6EECF244321}">
                <p14:modId xmlns:p14="http://schemas.microsoft.com/office/powerpoint/2010/main" val="2780116131"/>
              </p:ext>
            </p:extLst>
          </p:nvPr>
        </p:nvGraphicFramePr>
        <p:xfrm>
          <a:off x="897312" y="4166542"/>
          <a:ext cx="6416250" cy="2800914"/>
        </p:xfrm>
        <a:graphic>
          <a:graphicData uri="http://schemas.openxmlformats.org/drawingml/2006/table">
            <a:tbl>
              <a:tblPr firstRow="1" firstCol="1" bandRow="1">
                <a:tableStyleId>{7E9639D4-E3E2-4D34-9284-5A2195B3D0D7}</a:tableStyleId>
              </a:tblPr>
              <a:tblGrid>
                <a:gridCol w="3208125">
                  <a:extLst>
                    <a:ext uri="{9D8B030D-6E8A-4147-A177-3AD203B41FA5}">
                      <a16:colId xmlns:a16="http://schemas.microsoft.com/office/drawing/2014/main" val="2584825975"/>
                    </a:ext>
                  </a:extLst>
                </a:gridCol>
                <a:gridCol w="3208125">
                  <a:extLst>
                    <a:ext uri="{9D8B030D-6E8A-4147-A177-3AD203B41FA5}">
                      <a16:colId xmlns:a16="http://schemas.microsoft.com/office/drawing/2014/main" val="3192845578"/>
                    </a:ext>
                  </a:extLst>
                </a:gridCol>
              </a:tblGrid>
              <a:tr h="466819">
                <a:tc>
                  <a:txBody>
                    <a:bodyPr/>
                    <a:lstStyle/>
                    <a:p>
                      <a:pPr algn="l">
                        <a:lnSpc>
                          <a:spcPct val="115000"/>
                        </a:lnSpc>
                        <a:spcBef>
                          <a:spcPts val="1200"/>
                        </a:spcBef>
                        <a:spcAft>
                          <a:spcPts val="1000"/>
                        </a:spcAft>
                        <a:buNone/>
                      </a:pPr>
                      <a:r>
                        <a:rPr lang="en-ZA" sz="1100" kern="0" dirty="0">
                          <a:effectLst/>
                          <a:latin typeface="Titillium Web" panose="00000500000000000000" pitchFamily="2" charset="0"/>
                        </a:rPr>
                        <a:t>Technology Indicator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l">
                        <a:lnSpc>
                          <a:spcPct val="115000"/>
                        </a:lnSpc>
                        <a:spcBef>
                          <a:spcPts val="1200"/>
                        </a:spcBef>
                        <a:spcAft>
                          <a:spcPts val="1000"/>
                        </a:spcAft>
                        <a:buNone/>
                      </a:pPr>
                      <a:r>
                        <a:rPr lang="en-ZA" sz="1100" kern="0" dirty="0">
                          <a:effectLst/>
                          <a:latin typeface="Titillium Web" panose="00000500000000000000" pitchFamily="2" charset="0"/>
                        </a:rPr>
                        <a:t>Findings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2362585456"/>
                  </a:ext>
                </a:extLst>
              </a:tr>
              <a:tr h="466819">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CRM Deployment</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evidence of CRM systems in use; plans remain conceptual.</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08900684"/>
                  </a:ext>
                </a:extLst>
              </a:tr>
              <a:tr h="466819">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Accounting System</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accounting software deployed; financial tracking is manual.</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72920183"/>
                  </a:ext>
                </a:extLst>
              </a:tr>
              <a:tr h="466819">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Cybersecurity Measures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cybersecurity protocols or training documented.</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41560235"/>
                  </a:ext>
                </a:extLst>
              </a:tr>
              <a:tr h="466819">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Workflow Digitization</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digital workflow tools or monitoring systems in place.</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15511590"/>
                  </a:ext>
                </a:extLst>
              </a:tr>
              <a:tr h="466819">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IT Strategy and Scalability Plan</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IT strategy or scalability plan provided; digitization is aspirational.</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14952547"/>
                  </a:ext>
                </a:extLst>
              </a:tr>
            </a:tbl>
          </a:graphicData>
        </a:graphic>
      </p:graphicFrame>
      <p:sp>
        <p:nvSpPr>
          <p:cNvPr id="14" name="TextBox 13">
            <a:extLst>
              <a:ext uri="{FF2B5EF4-FFF2-40B4-BE49-F238E27FC236}">
                <a16:creationId xmlns:a16="http://schemas.microsoft.com/office/drawing/2014/main" id="{0407D983-1B62-49C1-8CE0-D4AB3FFE8D32}"/>
              </a:ext>
            </a:extLst>
          </p:cNvPr>
          <p:cNvSpPr txBox="1"/>
          <p:nvPr/>
        </p:nvSpPr>
        <p:spPr>
          <a:xfrm>
            <a:off x="796961" y="2508289"/>
            <a:ext cx="4794819" cy="1523494"/>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References to digital tools exist, but no active CRM, ERP, or accounting systems, indicating a lack of IT institutionalization. Cool Runnings Poultry demonstrates awareness of the role of IT in marketing and logistics but remains at an early stage of digital maturity. Without deployed systems or governance frameworks, technology is not yet supporting daily operations, customer engagement, or financial management.</a:t>
            </a:r>
            <a:endParaRPr lang="en-ZA" sz="1200" dirty="0">
              <a:latin typeface="Titillium Web" panose="00000500000000000000" pitchFamily="2" charset="0"/>
            </a:endParaRPr>
          </a:p>
        </p:txBody>
      </p:sp>
      <p:grpSp>
        <p:nvGrpSpPr>
          <p:cNvPr id="10" name="Group 9">
            <a:extLst>
              <a:ext uri="{FF2B5EF4-FFF2-40B4-BE49-F238E27FC236}">
                <a16:creationId xmlns:a16="http://schemas.microsoft.com/office/drawing/2014/main" id="{C05074A8-D327-B46D-92A6-1766BD3811E4}"/>
              </a:ext>
            </a:extLst>
          </p:cNvPr>
          <p:cNvGrpSpPr/>
          <p:nvPr/>
        </p:nvGrpSpPr>
        <p:grpSpPr>
          <a:xfrm>
            <a:off x="6075245" y="7941097"/>
            <a:ext cx="1314450" cy="1449210"/>
            <a:chOff x="6075245" y="7407697"/>
            <a:chExt cx="1314450" cy="1449210"/>
          </a:xfrm>
        </p:grpSpPr>
        <p:sp>
          <p:nvSpPr>
            <p:cNvPr id="15" name="Text 4">
              <a:extLst>
                <a:ext uri="{FF2B5EF4-FFF2-40B4-BE49-F238E27FC236}">
                  <a16:creationId xmlns:a16="http://schemas.microsoft.com/office/drawing/2014/main" id="{94A17FC4-C61D-224C-BD4F-BBDAFDE4F292}"/>
                </a:ext>
              </a:extLst>
            </p:cNvPr>
            <p:cNvSpPr/>
            <p:nvPr/>
          </p:nvSpPr>
          <p:spPr>
            <a:xfrm>
              <a:off x="60752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B1E407CA-D39D-4E5C-1089-A6DCFF5E062C}"/>
                </a:ext>
              </a:extLst>
            </p:cNvPr>
            <p:cNvPicPr>
              <a:picLocks noChangeAspect="1"/>
            </p:cNvPicPr>
            <p:nvPr/>
          </p:nvPicPr>
          <p:blipFill>
            <a:blip r:embed="rId4"/>
            <a:stretch>
              <a:fillRect/>
            </a:stretch>
          </p:blipFill>
          <p:spPr>
            <a:xfrm>
              <a:off x="6875345" y="7407697"/>
              <a:ext cx="514350" cy="400050"/>
            </a:xfrm>
            <a:prstGeom prst="rect">
              <a:avLst/>
            </a:prstGeom>
          </p:spPr>
        </p:pic>
      </p:grpSp>
      <p:grpSp>
        <p:nvGrpSpPr>
          <p:cNvPr id="2" name="Group 1">
            <a:extLst>
              <a:ext uri="{FF2B5EF4-FFF2-40B4-BE49-F238E27FC236}">
                <a16:creationId xmlns:a16="http://schemas.microsoft.com/office/drawing/2014/main" id="{03880D19-8B1A-E647-1C79-63AFE18DE32A}"/>
              </a:ext>
            </a:extLst>
          </p:cNvPr>
          <p:cNvGrpSpPr/>
          <p:nvPr/>
        </p:nvGrpSpPr>
        <p:grpSpPr>
          <a:xfrm>
            <a:off x="5591781" y="1412484"/>
            <a:ext cx="1382886" cy="1387866"/>
            <a:chOff x="5591781" y="1412484"/>
            <a:chExt cx="1382886" cy="1387866"/>
          </a:xfrm>
        </p:grpSpPr>
        <p:sp>
          <p:nvSpPr>
            <p:cNvPr id="4" name="Rectangle 3">
              <a:extLst>
                <a:ext uri="{FF2B5EF4-FFF2-40B4-BE49-F238E27FC236}">
                  <a16:creationId xmlns:a16="http://schemas.microsoft.com/office/drawing/2014/main" id="{DBF7ABA3-D83A-1ACB-0EF4-49694E5759A4}"/>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190917FD-0EF4-69FD-1B59-476ECC501A9B}"/>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2468561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B27048-7F99-4C74-4506-15092F4D371D}"/>
            </a:ext>
          </a:extLst>
        </p:cNvPr>
        <p:cNvGrpSpPr/>
        <p:nvPr/>
      </p:nvGrpSpPr>
      <p:grpSpPr>
        <a:xfrm>
          <a:off x="0" y="0"/>
          <a:ext cx="0" cy="0"/>
          <a:chOff x="0" y="0"/>
          <a:chExt cx="0" cy="0"/>
        </a:xfrm>
      </p:grpSpPr>
      <p:pic>
        <p:nvPicPr>
          <p:cNvPr id="4" name="Image 2" descr="preencoded.png">
            <a:extLst>
              <a:ext uri="{FF2B5EF4-FFF2-40B4-BE49-F238E27FC236}">
                <a16:creationId xmlns:a16="http://schemas.microsoft.com/office/drawing/2014/main" id="{60856ECE-16F5-7EF9-779B-9FED844E312F}"/>
              </a:ext>
            </a:extLst>
          </p:cNvPr>
          <p:cNvPicPr>
            <a:picLocks noChangeAspect="1"/>
          </p:cNvPicPr>
          <p:nvPr/>
        </p:nvPicPr>
        <p:blipFill>
          <a:blip r:embed="rId3"/>
          <a:stretch>
            <a:fillRect/>
          </a:stretch>
        </p:blipFill>
        <p:spPr>
          <a:xfrm>
            <a:off x="807232" y="1488519"/>
            <a:ext cx="85725" cy="981075"/>
          </a:xfrm>
          <a:prstGeom prst="rect">
            <a:avLst/>
          </a:prstGeom>
        </p:spPr>
      </p:pic>
      <p:pic>
        <p:nvPicPr>
          <p:cNvPr id="5" name="Image 3" descr="preencoded.png">
            <a:extLst>
              <a:ext uri="{FF2B5EF4-FFF2-40B4-BE49-F238E27FC236}">
                <a16:creationId xmlns:a16="http://schemas.microsoft.com/office/drawing/2014/main" id="{4968DC61-DFF3-7875-34B6-A02018AA08BE}"/>
              </a:ext>
            </a:extLst>
          </p:cNvPr>
          <p:cNvPicPr>
            <a:picLocks noChangeAspect="1"/>
          </p:cNvPicPr>
          <p:nvPr/>
        </p:nvPicPr>
        <p:blipFill>
          <a:blip r:embed="rId4"/>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4E6A34BE-D9F1-4B44-A53A-8789C67C9674}"/>
              </a:ext>
            </a:extLst>
          </p:cNvPr>
          <p:cNvSpPr/>
          <p:nvPr/>
        </p:nvSpPr>
        <p:spPr>
          <a:xfrm>
            <a:off x="929953" y="1640368"/>
            <a:ext cx="4108229" cy="805567"/>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5.4 Digital Systems Score</a:t>
            </a:r>
          </a:p>
        </p:txBody>
      </p:sp>
      <p:sp>
        <p:nvSpPr>
          <p:cNvPr id="7" name="Text 1">
            <a:extLst>
              <a:ext uri="{FF2B5EF4-FFF2-40B4-BE49-F238E27FC236}">
                <a16:creationId xmlns:a16="http://schemas.microsoft.com/office/drawing/2014/main" id="{7CBFCC5D-F32F-367B-3DCE-8966EF730958}"/>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8" name="Text 2">
            <a:extLst>
              <a:ext uri="{FF2B5EF4-FFF2-40B4-BE49-F238E27FC236}">
                <a16:creationId xmlns:a16="http://schemas.microsoft.com/office/drawing/2014/main" id="{B42B120F-7F24-34C5-F4E4-007035970733}"/>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12342477-A926-47AE-A64C-6DD010E50896}"/>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FF729556-1C67-7E39-7D85-B7401D51C81B}"/>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61" name="Group 60">
            <a:extLst>
              <a:ext uri="{FF2B5EF4-FFF2-40B4-BE49-F238E27FC236}">
                <a16:creationId xmlns:a16="http://schemas.microsoft.com/office/drawing/2014/main" id="{DE9C4540-F279-0339-D78F-4F7B30166C04}"/>
              </a:ext>
            </a:extLst>
          </p:cNvPr>
          <p:cNvGrpSpPr/>
          <p:nvPr/>
        </p:nvGrpSpPr>
        <p:grpSpPr>
          <a:xfrm>
            <a:off x="256735" y="3363160"/>
            <a:ext cx="4979684" cy="6442137"/>
            <a:chOff x="256735" y="3363160"/>
            <a:chExt cx="4979684" cy="6442137"/>
          </a:xfrm>
        </p:grpSpPr>
        <p:grpSp>
          <p:nvGrpSpPr>
            <p:cNvPr id="11" name="Group 10">
              <a:extLst>
                <a:ext uri="{FF2B5EF4-FFF2-40B4-BE49-F238E27FC236}">
                  <a16:creationId xmlns:a16="http://schemas.microsoft.com/office/drawing/2014/main" id="{0D8040AD-3E66-EA11-D113-550C5EDB9624}"/>
                </a:ext>
              </a:extLst>
            </p:cNvPr>
            <p:cNvGrpSpPr/>
            <p:nvPr/>
          </p:nvGrpSpPr>
          <p:grpSpPr>
            <a:xfrm>
              <a:off x="256735" y="3363160"/>
              <a:ext cx="4979684" cy="6440990"/>
              <a:chOff x="1650861" y="1521118"/>
              <a:chExt cx="3318131" cy="6440990"/>
            </a:xfrm>
          </p:grpSpPr>
          <p:pic>
            <p:nvPicPr>
              <p:cNvPr id="16" name="Image 10" descr="preencoded.png">
                <a:extLst>
                  <a:ext uri="{FF2B5EF4-FFF2-40B4-BE49-F238E27FC236}">
                    <a16:creationId xmlns:a16="http://schemas.microsoft.com/office/drawing/2014/main" id="{6527A5A6-3F94-EE59-D676-B0ADE480A89C}"/>
                  </a:ext>
                </a:extLst>
              </p:cNvPr>
              <p:cNvPicPr>
                <a:picLocks noChangeAspect="1"/>
              </p:cNvPicPr>
              <p:nvPr/>
            </p:nvPicPr>
            <p:blipFill>
              <a:blip r:embed="rId5"/>
              <a:stretch>
                <a:fillRect/>
              </a:stretch>
            </p:blipFill>
            <p:spPr>
              <a:xfrm>
                <a:off x="1658790" y="1521119"/>
                <a:ext cx="706291" cy="1174114"/>
              </a:xfrm>
              <a:prstGeom prst="rect">
                <a:avLst/>
              </a:prstGeom>
            </p:spPr>
          </p:pic>
          <p:pic>
            <p:nvPicPr>
              <p:cNvPr id="20" name="Image 14" descr="preencoded.png">
                <a:extLst>
                  <a:ext uri="{FF2B5EF4-FFF2-40B4-BE49-F238E27FC236}">
                    <a16:creationId xmlns:a16="http://schemas.microsoft.com/office/drawing/2014/main" id="{655FD8D0-3F82-1A1D-5127-5EDDA5D0D555}"/>
                  </a:ext>
                </a:extLst>
              </p:cNvPr>
              <p:cNvPicPr>
                <a:picLocks noChangeAspect="1"/>
              </p:cNvPicPr>
              <p:nvPr/>
            </p:nvPicPr>
            <p:blipFill>
              <a:blip r:embed="rId6"/>
              <a:stretch>
                <a:fillRect/>
              </a:stretch>
            </p:blipFill>
            <p:spPr>
              <a:xfrm>
                <a:off x="1658791" y="2837838"/>
                <a:ext cx="706291" cy="1174114"/>
              </a:xfrm>
              <a:prstGeom prst="rect">
                <a:avLst/>
              </a:prstGeom>
            </p:spPr>
          </p:pic>
          <p:pic>
            <p:nvPicPr>
              <p:cNvPr id="24" name="Image 18" descr="preencoded.png">
                <a:extLst>
                  <a:ext uri="{FF2B5EF4-FFF2-40B4-BE49-F238E27FC236}">
                    <a16:creationId xmlns:a16="http://schemas.microsoft.com/office/drawing/2014/main" id="{143ACB59-8E89-26FF-7F7A-6655ADB7BD18}"/>
                  </a:ext>
                </a:extLst>
              </p:cNvPr>
              <p:cNvPicPr>
                <a:picLocks noChangeAspect="1"/>
              </p:cNvPicPr>
              <p:nvPr/>
            </p:nvPicPr>
            <p:blipFill>
              <a:blip r:embed="rId7"/>
              <a:stretch>
                <a:fillRect/>
              </a:stretch>
            </p:blipFill>
            <p:spPr>
              <a:xfrm>
                <a:off x="1658791" y="4154557"/>
                <a:ext cx="706291" cy="1174114"/>
              </a:xfrm>
              <a:prstGeom prst="rect">
                <a:avLst/>
              </a:prstGeom>
            </p:spPr>
          </p:pic>
          <p:pic>
            <p:nvPicPr>
              <p:cNvPr id="32" name="Image 26" descr="preencoded.png">
                <a:extLst>
                  <a:ext uri="{FF2B5EF4-FFF2-40B4-BE49-F238E27FC236}">
                    <a16:creationId xmlns:a16="http://schemas.microsoft.com/office/drawing/2014/main" id="{F98A2489-E966-4454-7E65-F29CCE87F149}"/>
                  </a:ext>
                </a:extLst>
              </p:cNvPr>
              <p:cNvPicPr>
                <a:picLocks noChangeAspect="1"/>
              </p:cNvPicPr>
              <p:nvPr/>
            </p:nvPicPr>
            <p:blipFill>
              <a:blip r:embed="rId5"/>
              <a:stretch>
                <a:fillRect/>
              </a:stretch>
            </p:blipFill>
            <p:spPr>
              <a:xfrm>
                <a:off x="1658791" y="6787994"/>
                <a:ext cx="706291" cy="1174114"/>
              </a:xfrm>
              <a:prstGeom prst="rect">
                <a:avLst/>
              </a:prstGeom>
            </p:spPr>
          </p:pic>
          <p:sp>
            <p:nvSpPr>
              <p:cNvPr id="35" name="Text 1">
                <a:extLst>
                  <a:ext uri="{FF2B5EF4-FFF2-40B4-BE49-F238E27FC236}">
                    <a16:creationId xmlns:a16="http://schemas.microsoft.com/office/drawing/2014/main" id="{02DAC723-8982-25DE-942F-68581AB903E1}"/>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36" name="Text 2">
                <a:extLst>
                  <a:ext uri="{FF2B5EF4-FFF2-40B4-BE49-F238E27FC236}">
                    <a16:creationId xmlns:a16="http://schemas.microsoft.com/office/drawing/2014/main" id="{09F2E646-5E7C-6E07-6505-3707366FBD5A}"/>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CRM Deployment</a:t>
                </a:r>
                <a:endParaRPr lang="en-US" sz="1600" dirty="0">
                  <a:latin typeface="Titillium Web" panose="00000500000000000000" pitchFamily="2" charset="0"/>
                </a:endParaRPr>
              </a:p>
            </p:txBody>
          </p:sp>
          <p:sp>
            <p:nvSpPr>
              <p:cNvPr id="37" name="Text 3">
                <a:extLst>
                  <a:ext uri="{FF2B5EF4-FFF2-40B4-BE49-F238E27FC236}">
                    <a16:creationId xmlns:a16="http://schemas.microsoft.com/office/drawing/2014/main" id="{F83CE5FE-DC00-7491-583A-A4FAA1E18D6E}"/>
                  </a:ext>
                </a:extLst>
              </p:cNvPr>
              <p:cNvSpPr/>
              <p:nvPr/>
            </p:nvSpPr>
            <p:spPr>
              <a:xfrm>
                <a:off x="2507686" y="1922716"/>
                <a:ext cx="2461306" cy="584068"/>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 </a:t>
                </a:r>
                <a:r>
                  <a:rPr lang="en-US" sz="1100" dirty="0">
                    <a:latin typeface="Titillium Web" panose="00000500000000000000" pitchFamily="2" charset="0"/>
                    <a:ea typeface="Arial" pitchFamily="34" charset="-122"/>
                    <a:cs typeface="Arial" pitchFamily="34" charset="-120"/>
                  </a:rPr>
                  <a:t>5.00% </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No CRM system or client activity logs; only conceptual mentions.</a:t>
                </a:r>
                <a:endParaRPr lang="en-US" sz="1100" dirty="0">
                  <a:latin typeface="Titillium Web" panose="00000500000000000000" pitchFamily="2" charset="0"/>
                </a:endParaRPr>
              </a:p>
              <a:p>
                <a:endParaRPr lang="en-US" sz="1100" dirty="0">
                  <a:latin typeface="Titillium Web" panose="00000500000000000000" pitchFamily="2" charset="0"/>
                </a:endParaRPr>
              </a:p>
            </p:txBody>
          </p:sp>
          <p:sp>
            <p:nvSpPr>
              <p:cNvPr id="38" name="Text 4">
                <a:extLst>
                  <a:ext uri="{FF2B5EF4-FFF2-40B4-BE49-F238E27FC236}">
                    <a16:creationId xmlns:a16="http://schemas.microsoft.com/office/drawing/2014/main" id="{74B6B1B7-705A-52BD-4965-65F2E42D1AEB}"/>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39" name="Text 5">
                <a:extLst>
                  <a:ext uri="{FF2B5EF4-FFF2-40B4-BE49-F238E27FC236}">
                    <a16:creationId xmlns:a16="http://schemas.microsoft.com/office/drawing/2014/main" id="{045D4814-333A-3A8B-D223-E8D52C35B6A2}"/>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Accounting Systems</a:t>
                </a:r>
                <a:endParaRPr lang="en-US" sz="1600" dirty="0">
                  <a:latin typeface="Titillium Web" panose="00000500000000000000" pitchFamily="2" charset="0"/>
                </a:endParaRPr>
              </a:p>
            </p:txBody>
          </p:sp>
          <p:sp>
            <p:nvSpPr>
              <p:cNvPr id="40" name="Text 6">
                <a:extLst>
                  <a:ext uri="{FF2B5EF4-FFF2-40B4-BE49-F238E27FC236}">
                    <a16:creationId xmlns:a16="http://schemas.microsoft.com/office/drawing/2014/main" id="{FC2E383D-DF88-C965-802B-512195C68042}"/>
                  </a:ext>
                </a:extLst>
              </p:cNvPr>
              <p:cNvSpPr/>
              <p:nvPr/>
            </p:nvSpPr>
            <p:spPr>
              <a:xfrm>
                <a:off x="2507686" y="3239435"/>
                <a:ext cx="2329214"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p>
              <a:p>
                <a:r>
                  <a:rPr lang="en-US" sz="1100" b="1" dirty="0">
                    <a:latin typeface="Titillium Web" panose="00000500000000000000" pitchFamily="2" charset="0"/>
                    <a:ea typeface="Arial" pitchFamily="34" charset="-122"/>
                    <a:cs typeface="Arial" pitchFamily="34" charset="-120"/>
                  </a:rPr>
                  <a:t>Contribution: </a:t>
                </a:r>
                <a:r>
                  <a:rPr lang="en-US" sz="1100" dirty="0">
                    <a:latin typeface="Titillium Web" panose="00000500000000000000" pitchFamily="2" charset="0"/>
                    <a:ea typeface="Arial" pitchFamily="34" charset="-122"/>
                    <a:cs typeface="Arial" pitchFamily="34" charset="-120"/>
                  </a:rPr>
                  <a:t>3.00%  </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No accounting software or transaction tracking in place.</a:t>
                </a:r>
              </a:p>
              <a:p>
                <a:endParaRPr lang="en-US" sz="1100" dirty="0">
                  <a:latin typeface="Titillium Web" panose="00000500000000000000" pitchFamily="2" charset="0"/>
                </a:endParaRPr>
              </a:p>
            </p:txBody>
          </p:sp>
          <p:sp>
            <p:nvSpPr>
              <p:cNvPr id="41" name="Text 7">
                <a:extLst>
                  <a:ext uri="{FF2B5EF4-FFF2-40B4-BE49-F238E27FC236}">
                    <a16:creationId xmlns:a16="http://schemas.microsoft.com/office/drawing/2014/main" id="{032BC847-0ADE-B9F7-1E67-0F9230F9CB6D}"/>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42" name="Text 8">
                <a:extLst>
                  <a:ext uri="{FF2B5EF4-FFF2-40B4-BE49-F238E27FC236}">
                    <a16:creationId xmlns:a16="http://schemas.microsoft.com/office/drawing/2014/main" id="{A05D9D5E-8174-73E1-6C33-47FB0DC82244}"/>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Cybersecurity Measures</a:t>
                </a:r>
                <a:endParaRPr lang="en-US" sz="1600" dirty="0">
                  <a:latin typeface="Titillium Web" panose="00000500000000000000" pitchFamily="2" charset="0"/>
                </a:endParaRPr>
              </a:p>
            </p:txBody>
          </p:sp>
          <p:sp>
            <p:nvSpPr>
              <p:cNvPr id="43" name="Text 9">
                <a:extLst>
                  <a:ext uri="{FF2B5EF4-FFF2-40B4-BE49-F238E27FC236}">
                    <a16:creationId xmlns:a16="http://schemas.microsoft.com/office/drawing/2014/main" id="{27CD2710-39B9-35B5-99D6-4806A5EB5575}"/>
                  </a:ext>
                </a:extLst>
              </p:cNvPr>
              <p:cNvSpPr/>
              <p:nvPr/>
            </p:nvSpPr>
            <p:spPr>
              <a:xfrm>
                <a:off x="2507686" y="4556154"/>
                <a:ext cx="2329214"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3.00%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No policies, access controls, or training logs provided.</a:t>
                </a:r>
                <a:endParaRPr lang="en-US" sz="1100" dirty="0">
                  <a:latin typeface="Titillium Web" panose="00000500000000000000" pitchFamily="2" charset="0"/>
                </a:endParaRPr>
              </a:p>
            </p:txBody>
          </p:sp>
          <p:sp>
            <p:nvSpPr>
              <p:cNvPr id="44" name="Text 10">
                <a:extLst>
                  <a:ext uri="{FF2B5EF4-FFF2-40B4-BE49-F238E27FC236}">
                    <a16:creationId xmlns:a16="http://schemas.microsoft.com/office/drawing/2014/main" id="{9FFE6A1A-ADBC-A281-BF58-9299587CD2F3}"/>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45" name="Text 11">
                <a:extLst>
                  <a:ext uri="{FF2B5EF4-FFF2-40B4-BE49-F238E27FC236}">
                    <a16:creationId xmlns:a16="http://schemas.microsoft.com/office/drawing/2014/main" id="{3F19B672-F354-C772-6601-AD9F34F0C7D9}"/>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Workflow Digitization</a:t>
                </a:r>
                <a:endParaRPr lang="en-US" sz="1600" dirty="0">
                  <a:latin typeface="Titillium Web" panose="00000500000000000000" pitchFamily="2" charset="0"/>
                </a:endParaRPr>
              </a:p>
            </p:txBody>
          </p:sp>
          <p:sp>
            <p:nvSpPr>
              <p:cNvPr id="46" name="Text 12">
                <a:extLst>
                  <a:ext uri="{FF2B5EF4-FFF2-40B4-BE49-F238E27FC236}">
                    <a16:creationId xmlns:a16="http://schemas.microsoft.com/office/drawing/2014/main" id="{0DCC7DCB-B89B-34E5-5A0A-5CD36E79BBFA}"/>
                  </a:ext>
                </a:extLst>
              </p:cNvPr>
              <p:cNvSpPr/>
              <p:nvPr/>
            </p:nvSpPr>
            <p:spPr>
              <a:xfrm>
                <a:off x="2507686" y="5872872"/>
                <a:ext cx="2329214"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5.00%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Marketing and logistics referenced, but no proof of digital workflows or tracking tools.</a:t>
                </a:r>
                <a:endParaRPr lang="en-US" sz="1100" dirty="0">
                  <a:latin typeface="Titillium Web" panose="00000500000000000000" pitchFamily="2" charset="0"/>
                </a:endParaRPr>
              </a:p>
            </p:txBody>
          </p:sp>
          <p:sp>
            <p:nvSpPr>
              <p:cNvPr id="47" name="Text 13">
                <a:extLst>
                  <a:ext uri="{FF2B5EF4-FFF2-40B4-BE49-F238E27FC236}">
                    <a16:creationId xmlns:a16="http://schemas.microsoft.com/office/drawing/2014/main" id="{768E3D3C-CB10-892F-B2F4-B2B526C08CA3}"/>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48" name="Text 14">
                <a:extLst>
                  <a:ext uri="{FF2B5EF4-FFF2-40B4-BE49-F238E27FC236}">
                    <a16:creationId xmlns:a16="http://schemas.microsoft.com/office/drawing/2014/main" id="{8416D6D0-D0F1-F687-E035-6094B9EAD165}"/>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IT Strategy &amp; Governance</a:t>
                </a:r>
                <a:endParaRPr lang="en-US" sz="1600" dirty="0">
                  <a:latin typeface="Titillium Web" panose="00000500000000000000" pitchFamily="2" charset="0"/>
                </a:endParaRPr>
              </a:p>
            </p:txBody>
          </p:sp>
          <p:sp>
            <p:nvSpPr>
              <p:cNvPr id="49" name="Text 15">
                <a:extLst>
                  <a:ext uri="{FF2B5EF4-FFF2-40B4-BE49-F238E27FC236}">
                    <a16:creationId xmlns:a16="http://schemas.microsoft.com/office/drawing/2014/main" id="{62E8A262-929B-F82D-AF4F-6B6B2AC0C39C}"/>
                  </a:ext>
                </a:extLst>
              </p:cNvPr>
              <p:cNvSpPr/>
              <p:nvPr/>
            </p:nvSpPr>
            <p:spPr>
              <a:xfrm>
                <a:off x="2507686" y="7189591"/>
                <a:ext cx="2461306"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 </a:t>
                </a:r>
                <a:r>
                  <a:rPr lang="en-US" sz="1100" dirty="0">
                    <a:latin typeface="Titillium Web" panose="00000500000000000000" pitchFamily="2" charset="0"/>
                    <a:ea typeface="Arial" pitchFamily="34" charset="-122"/>
                    <a:cs typeface="Arial" pitchFamily="34" charset="-120"/>
                  </a:rPr>
                  <a:t>0.15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 </a:t>
                </a:r>
                <a:r>
                  <a:rPr lang="en-US" sz="1100" dirty="0">
                    <a:latin typeface="Titillium Web" panose="00000500000000000000" pitchFamily="2" charset="0"/>
                    <a:ea typeface="Arial" pitchFamily="34" charset="-122"/>
                    <a:cs typeface="Arial" pitchFamily="34" charset="-120"/>
                  </a:rPr>
                  <a:t>3.00%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No strategy, vendor contracts, or governance documents submitted.</a:t>
                </a:r>
                <a:endParaRPr lang="en-US" sz="1100" dirty="0">
                  <a:latin typeface="Titillium Web" panose="00000500000000000000" pitchFamily="2" charset="0"/>
                </a:endParaRPr>
              </a:p>
            </p:txBody>
          </p:sp>
        </p:grpSp>
        <p:sp>
          <p:nvSpPr>
            <p:cNvPr id="55" name="Rectangle 54">
              <a:extLst>
                <a:ext uri="{FF2B5EF4-FFF2-40B4-BE49-F238E27FC236}">
                  <a16:creationId xmlns:a16="http://schemas.microsoft.com/office/drawing/2014/main" id="{B4CF922D-7FCD-F9D2-F2A0-1742FCB6423D}"/>
                </a:ext>
              </a:extLst>
            </p:cNvPr>
            <p:cNvSpPr/>
            <p:nvPr/>
          </p:nvSpPr>
          <p:spPr>
            <a:xfrm>
              <a:off x="268636" y="3370206"/>
              <a:ext cx="1059966" cy="1174115"/>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20</a:t>
              </a:r>
              <a:r>
                <a:rPr lang="en-US" sz="1800" b="1" dirty="0">
                  <a:solidFill>
                    <a:srgbClr val="FFFFFF"/>
                  </a:solidFill>
                  <a:latin typeface="Titillium Web" panose="00000500000000000000" pitchFamily="2" charset="0"/>
                  <a:ea typeface="Arial" pitchFamily="34" charset="-122"/>
                  <a:cs typeface="Arial" pitchFamily="34" charset="-120"/>
                </a:rPr>
                <a:t>%</a:t>
              </a:r>
              <a:endParaRPr lang="en-US" sz="1800" dirty="0">
                <a:latin typeface="Titillium Web" panose="00000500000000000000" pitchFamily="2" charset="0"/>
              </a:endParaRPr>
            </a:p>
          </p:txBody>
        </p:sp>
        <p:sp>
          <p:nvSpPr>
            <p:cNvPr id="57" name="Rectangle 56">
              <a:extLst>
                <a:ext uri="{FF2B5EF4-FFF2-40B4-BE49-F238E27FC236}">
                  <a16:creationId xmlns:a16="http://schemas.microsoft.com/office/drawing/2014/main" id="{C83DADE8-18BF-1944-4499-5BF52D80F05A}"/>
                </a:ext>
              </a:extLst>
            </p:cNvPr>
            <p:cNvSpPr/>
            <p:nvPr/>
          </p:nvSpPr>
          <p:spPr>
            <a:xfrm>
              <a:off x="268636" y="4669994"/>
              <a:ext cx="1059966" cy="11861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15</a:t>
              </a:r>
              <a:r>
                <a:rPr lang="en-US" sz="1800" b="1" dirty="0">
                  <a:solidFill>
                    <a:srgbClr val="FFFFFF"/>
                  </a:solidFill>
                  <a:latin typeface="Titillium Web" panose="00000500000000000000" pitchFamily="2" charset="0"/>
                  <a:ea typeface="Arial" pitchFamily="34" charset="-122"/>
                  <a:cs typeface="Arial" pitchFamily="34" charset="-120"/>
                </a:rPr>
                <a:t>%</a:t>
              </a:r>
              <a:endParaRPr lang="en-US" sz="1800" dirty="0">
                <a:latin typeface="Titillium Web" panose="00000500000000000000" pitchFamily="2" charset="0"/>
              </a:endParaRPr>
            </a:p>
          </p:txBody>
        </p:sp>
        <p:sp>
          <p:nvSpPr>
            <p:cNvPr id="58" name="Rectangle 57">
              <a:extLst>
                <a:ext uri="{FF2B5EF4-FFF2-40B4-BE49-F238E27FC236}">
                  <a16:creationId xmlns:a16="http://schemas.microsoft.com/office/drawing/2014/main" id="{91D18B14-97E5-E927-9DAB-52B833BF644D}"/>
                </a:ext>
              </a:extLst>
            </p:cNvPr>
            <p:cNvSpPr/>
            <p:nvPr/>
          </p:nvSpPr>
          <p:spPr>
            <a:xfrm>
              <a:off x="268636" y="5990281"/>
              <a:ext cx="1059966" cy="118259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rgbClr val="FFFFFF"/>
                  </a:solidFill>
                  <a:latin typeface="Titillium Web" panose="00000500000000000000" pitchFamily="2" charset="0"/>
                  <a:ea typeface="Arial" pitchFamily="34" charset="-122"/>
                  <a:cs typeface="Arial" pitchFamily="34" charset="-120"/>
                </a:rPr>
                <a:t>15%</a:t>
              </a:r>
              <a:endParaRPr lang="en-US" sz="1800" dirty="0">
                <a:latin typeface="Titillium Web" panose="00000500000000000000" pitchFamily="2" charset="0"/>
              </a:endParaRPr>
            </a:p>
          </p:txBody>
        </p:sp>
        <p:sp>
          <p:nvSpPr>
            <p:cNvPr id="59" name="Rectangle 58">
              <a:extLst>
                <a:ext uri="{FF2B5EF4-FFF2-40B4-BE49-F238E27FC236}">
                  <a16:creationId xmlns:a16="http://schemas.microsoft.com/office/drawing/2014/main" id="{5EFC3DAE-B490-6587-282E-67BA3EC6A063}"/>
                </a:ext>
              </a:extLst>
            </p:cNvPr>
            <p:cNvSpPr/>
            <p:nvPr/>
          </p:nvSpPr>
          <p:spPr>
            <a:xfrm>
              <a:off x="270858" y="7304579"/>
              <a:ext cx="1059966" cy="11861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rgbClr val="FFFFFF"/>
                  </a:solidFill>
                  <a:latin typeface="Titillium Web" panose="00000500000000000000" pitchFamily="2" charset="0"/>
                  <a:ea typeface="Arial" pitchFamily="34" charset="-122"/>
                  <a:cs typeface="Arial" pitchFamily="34" charset="-120"/>
                </a:rPr>
                <a:t>25%</a:t>
              </a:r>
              <a:endParaRPr lang="en-US" sz="1800" dirty="0">
                <a:latin typeface="Titillium Web" panose="00000500000000000000" pitchFamily="2" charset="0"/>
              </a:endParaRPr>
            </a:p>
          </p:txBody>
        </p:sp>
        <p:sp>
          <p:nvSpPr>
            <p:cNvPr id="60" name="Rectangle 59">
              <a:extLst>
                <a:ext uri="{FF2B5EF4-FFF2-40B4-BE49-F238E27FC236}">
                  <a16:creationId xmlns:a16="http://schemas.microsoft.com/office/drawing/2014/main" id="{928AACDC-68AB-9FD4-D30B-645F02194669}"/>
                </a:ext>
              </a:extLst>
            </p:cNvPr>
            <p:cNvSpPr/>
            <p:nvPr/>
          </p:nvSpPr>
          <p:spPr>
            <a:xfrm>
              <a:off x="268636" y="8631182"/>
              <a:ext cx="1059966" cy="1174115"/>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rgbClr val="FFFFFF"/>
                  </a:solidFill>
                  <a:latin typeface="Titillium Web" panose="00000500000000000000" pitchFamily="2" charset="0"/>
                  <a:ea typeface="Arial" pitchFamily="34" charset="-122"/>
                  <a:cs typeface="Arial" pitchFamily="34" charset="-120"/>
                </a:rPr>
                <a:t>20%</a:t>
              </a:r>
              <a:endParaRPr lang="en-US" sz="1800" dirty="0">
                <a:latin typeface="Titillium Web" panose="00000500000000000000" pitchFamily="2" charset="0"/>
              </a:endParaRPr>
            </a:p>
          </p:txBody>
        </p:sp>
      </p:grpSp>
      <p:sp>
        <p:nvSpPr>
          <p:cNvPr id="10" name="Text 1">
            <a:extLst>
              <a:ext uri="{FF2B5EF4-FFF2-40B4-BE49-F238E27FC236}">
                <a16:creationId xmlns:a16="http://schemas.microsoft.com/office/drawing/2014/main" id="{F2273166-8123-EC63-B9B4-06F660683F24}"/>
              </a:ext>
            </a:extLst>
          </p:cNvPr>
          <p:cNvSpPr/>
          <p:nvPr/>
        </p:nvSpPr>
        <p:spPr>
          <a:xfrm>
            <a:off x="1315584" y="2510498"/>
            <a:ext cx="4276197" cy="527559"/>
          </a:xfrm>
          <a:prstGeom prst="rect">
            <a:avLst/>
          </a:prstGeom>
          <a:noFill/>
          <a:ln/>
        </p:spPr>
        <p:txBody>
          <a:bodyPr wrap="square" lIns="0" tIns="0" rIns="0" bIns="0" rtlCol="0" anchor="ctr"/>
          <a:lstStyle/>
          <a:p>
            <a:pPr marL="0" indent="0" algn="l">
              <a:lnSpc>
                <a:spcPts val="1600"/>
              </a:lnSpc>
              <a:spcBef>
                <a:spcPts val="600"/>
              </a:spcBef>
              <a:buNone/>
            </a:pPr>
            <a:endParaRPr/>
          </a:p>
        </p:txBody>
      </p:sp>
      <p:sp>
        <p:nvSpPr>
          <p:cNvPr id="12" name="Rectangle 11">
            <a:extLst>
              <a:ext uri="{FF2B5EF4-FFF2-40B4-BE49-F238E27FC236}">
                <a16:creationId xmlns:a16="http://schemas.microsoft.com/office/drawing/2014/main" id="{6E2BD290-886E-5039-5600-FABD4C676DBB}"/>
              </a:ext>
            </a:extLst>
          </p:cNvPr>
          <p:cNvSpPr/>
          <p:nvPr/>
        </p:nvSpPr>
        <p:spPr>
          <a:xfrm>
            <a:off x="5591781" y="3358037"/>
            <a:ext cx="1382886" cy="644725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 name="TextBox 13">
            <a:extLst>
              <a:ext uri="{FF2B5EF4-FFF2-40B4-BE49-F238E27FC236}">
                <a16:creationId xmlns:a16="http://schemas.microsoft.com/office/drawing/2014/main" id="{59018F7D-AA6B-A11A-B836-F05B524112AA}"/>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Digital Systems Domain Score 19% </a:t>
            </a:r>
            <a:endParaRPr lang="en-ZA" sz="2800" b="1" dirty="0">
              <a:solidFill>
                <a:schemeClr val="bg1"/>
              </a:solidFill>
              <a:latin typeface="Titillium Web" panose="00000500000000000000" pitchFamily="2" charset="0"/>
            </a:endParaRPr>
          </a:p>
        </p:txBody>
      </p:sp>
      <p:sp>
        <p:nvSpPr>
          <p:cNvPr id="19" name="Rectangle 18">
            <a:extLst>
              <a:ext uri="{FF2B5EF4-FFF2-40B4-BE49-F238E27FC236}">
                <a16:creationId xmlns:a16="http://schemas.microsoft.com/office/drawing/2014/main" id="{386C016D-0813-3ABD-FDCC-F66FFA695B56}"/>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 name="Group 1">
            <a:extLst>
              <a:ext uri="{FF2B5EF4-FFF2-40B4-BE49-F238E27FC236}">
                <a16:creationId xmlns:a16="http://schemas.microsoft.com/office/drawing/2014/main" id="{4B9CFC22-81D6-1F57-8969-7CF65BA7B1DE}"/>
              </a:ext>
            </a:extLst>
          </p:cNvPr>
          <p:cNvGrpSpPr/>
          <p:nvPr/>
        </p:nvGrpSpPr>
        <p:grpSpPr>
          <a:xfrm>
            <a:off x="5591781" y="1412484"/>
            <a:ext cx="1382886" cy="1387866"/>
            <a:chOff x="5591781" y="1412484"/>
            <a:chExt cx="1382886" cy="1387866"/>
          </a:xfrm>
        </p:grpSpPr>
        <p:sp>
          <p:nvSpPr>
            <p:cNvPr id="21" name="Rectangle 20">
              <a:extLst>
                <a:ext uri="{FF2B5EF4-FFF2-40B4-BE49-F238E27FC236}">
                  <a16:creationId xmlns:a16="http://schemas.microsoft.com/office/drawing/2014/main" id="{64E31788-90E6-14FB-0BAD-C05644D08005}"/>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81AF79E5-B00A-24FC-A7ED-CE68EFB1E9D0}"/>
                </a:ext>
              </a:extLst>
            </p:cNvPr>
            <p:cNvPicPr>
              <a:picLocks noChangeAspect="1"/>
            </p:cNvPicPr>
            <p:nvPr/>
          </p:nvPicPr>
          <p:blipFill>
            <a:blip r:embed="rId8"/>
            <a:srcRect t="17079" b="17079"/>
            <a:stretch/>
          </p:blipFill>
          <p:spPr>
            <a:xfrm>
              <a:off x="5591781" y="1712378"/>
              <a:ext cx="1158067" cy="762487"/>
            </a:xfrm>
            <a:prstGeom prst="rect">
              <a:avLst/>
            </a:prstGeom>
            <a:ln>
              <a:solidFill>
                <a:schemeClr val="accent6">
                  <a:lumMod val="75000"/>
                </a:schemeClr>
              </a:solidFill>
            </a:ln>
          </p:spPr>
        </p:pic>
      </p:grpSp>
      <p:sp>
        <p:nvSpPr>
          <p:cNvPr id="23" name="Text 1">
            <a:extLst>
              <a:ext uri="{FF2B5EF4-FFF2-40B4-BE49-F238E27FC236}">
                <a16:creationId xmlns:a16="http://schemas.microsoft.com/office/drawing/2014/main" id="{425858C2-420E-9653-0857-D666FD928005}"/>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Tree>
    <p:extLst>
      <p:ext uri="{BB962C8B-B14F-4D97-AF65-F5344CB8AC3E}">
        <p14:creationId xmlns:p14="http://schemas.microsoft.com/office/powerpoint/2010/main" val="30707681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534F7F-D24B-9B3F-E01A-F34941D51A6B}"/>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6BAAF16C-FBBA-59CD-90E9-330FDEC4559D}"/>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4D5A2510-A115-B99D-ADC3-63554B7B51CF}"/>
              </a:ext>
            </a:extLst>
          </p:cNvPr>
          <p:cNvSpPr/>
          <p:nvPr/>
        </p:nvSpPr>
        <p:spPr>
          <a:xfrm>
            <a:off x="796962" y="2474865"/>
            <a:ext cx="4794819" cy="5537539"/>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Cool Runnings Poultry demonstrates a clear recognition of the role that technology can play in enhancing operations, customer engagement, and logistics management. The business plan makes reference to digital marketing initiatives and the potential use of IT tools to support efficiency, signaling an awareness of digital priorities and their importance in driving competitiveness and scale.</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However, the absence of deployed systems, usage logs, and governance structures highlights a significant disconnect between strategic intent and operational practice. Without evidence of CRM, accounting software, or inventory management systems, the company remains reliant on informal processes that limit traceability and efficiency. This weakens its ability to provide reliable data to funders, manage customer relationships effectively, or enforce financial accountability.</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lack of cybersecurity protocols and IT governance frameworks further exposes the company to risks related to data integrity, system breaches, and compliance gaps. In an environment where transparency and accountability are increasingly demanded by both regulators and funders, the absence of enforceable IT structures may constrain Cool Runnings Poultry’s eligibility for procurement opportunities or external investment.</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In summary, while the company has articulated a forward-looking vision that acknowledges the value of IT, it has yet to translate this vision into institutionalized systems. Moving from aspiration to implementation will be critical for enhancing credibility, strengthening operational efficiency, and supporting long-term scalability.</a:t>
            </a:r>
          </a:p>
        </p:txBody>
      </p:sp>
      <p:sp>
        <p:nvSpPr>
          <p:cNvPr id="9" name="Text 1">
            <a:extLst>
              <a:ext uri="{FF2B5EF4-FFF2-40B4-BE49-F238E27FC236}">
                <a16:creationId xmlns:a16="http://schemas.microsoft.com/office/drawing/2014/main" id="{D19A675F-9E5F-66DF-9FD9-C6BF8EFCD43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A1577C54-35D4-4E46-A3D7-3DEEFE9C1403}"/>
              </a:ext>
            </a:extLst>
          </p:cNvPr>
          <p:cNvSpPr/>
          <p:nvPr/>
        </p:nvSpPr>
        <p:spPr>
          <a:xfrm>
            <a:off x="796962" y="1855496"/>
            <a:ext cx="3676650"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rPr>
              <a:t>5.5 Interpretation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9048D061-9ADB-91E6-02D5-EC093C9026DA}"/>
              </a:ext>
            </a:extLst>
          </p:cNvPr>
          <p:cNvSpPr/>
          <p:nvPr/>
        </p:nvSpPr>
        <p:spPr>
          <a:xfrm>
            <a:off x="7220191" y="9516853"/>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34</a:t>
            </a:r>
            <a:endParaRPr lang="en-US" sz="1000" dirty="0">
              <a:latin typeface="Titillium Web" panose="00000500000000000000" pitchFamily="2" charset="0"/>
            </a:endParaRPr>
          </a:p>
        </p:txBody>
      </p:sp>
      <p:sp>
        <p:nvSpPr>
          <p:cNvPr id="12" name="Text 4">
            <a:extLst>
              <a:ext uri="{FF2B5EF4-FFF2-40B4-BE49-F238E27FC236}">
                <a16:creationId xmlns:a16="http://schemas.microsoft.com/office/drawing/2014/main" id="{1F160739-4F3C-7521-4F26-0814CBFDC11D}"/>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8650893C-44B1-1D43-9AC8-1D31F230FDCF}"/>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B446779C-8F01-227B-3F1A-9DC1F2D41FAA}"/>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F446A89C-F63B-6602-2A47-6A09A8DED86B}"/>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9011BA22-7DFE-EB29-2BC1-780485D241A8}"/>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6" name="Flowchart: Connector 5">
            <a:extLst>
              <a:ext uri="{FF2B5EF4-FFF2-40B4-BE49-F238E27FC236}">
                <a16:creationId xmlns:a16="http://schemas.microsoft.com/office/drawing/2014/main" id="{BB7EA976-FBDE-59FF-F3CC-002FAD2BAD95}"/>
              </a:ext>
            </a:extLst>
          </p:cNvPr>
          <p:cNvSpPr/>
          <p:nvPr/>
        </p:nvSpPr>
        <p:spPr>
          <a:xfrm>
            <a:off x="7065291" y="937133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 name="Group 1">
            <a:extLst>
              <a:ext uri="{FF2B5EF4-FFF2-40B4-BE49-F238E27FC236}">
                <a16:creationId xmlns:a16="http://schemas.microsoft.com/office/drawing/2014/main" id="{41678D10-C13D-0AD3-D330-F32CDC970137}"/>
              </a:ext>
            </a:extLst>
          </p:cNvPr>
          <p:cNvGrpSpPr/>
          <p:nvPr/>
        </p:nvGrpSpPr>
        <p:grpSpPr>
          <a:xfrm>
            <a:off x="5591781" y="1412484"/>
            <a:ext cx="1382886" cy="1387866"/>
            <a:chOff x="5591781" y="1412484"/>
            <a:chExt cx="1382886" cy="1387866"/>
          </a:xfrm>
        </p:grpSpPr>
        <p:sp>
          <p:nvSpPr>
            <p:cNvPr id="4" name="Rectangle 3">
              <a:extLst>
                <a:ext uri="{FF2B5EF4-FFF2-40B4-BE49-F238E27FC236}">
                  <a16:creationId xmlns:a16="http://schemas.microsoft.com/office/drawing/2014/main" id="{7BCBB807-C8D3-392C-FB84-0261AF3CD679}"/>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C818610B-1AB4-8D8E-726E-6FF93C94758E}"/>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0499009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E6C538-1F4C-39B6-2CF4-0BE14CB160CF}"/>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F5EFDFE-104E-CF87-0CE7-11C7A8563C67}"/>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641842EE-EDD8-EB7E-965E-15C8049CE5A1}"/>
              </a:ext>
            </a:extLst>
          </p:cNvPr>
          <p:cNvSpPr/>
          <p:nvPr/>
        </p:nvSpPr>
        <p:spPr>
          <a:xfrm>
            <a:off x="807233" y="2030364"/>
            <a:ext cx="4380406" cy="33516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5.6 Priorities</a:t>
            </a:r>
          </a:p>
        </p:txBody>
      </p:sp>
      <p:sp>
        <p:nvSpPr>
          <p:cNvPr id="9" name="Text 1">
            <a:extLst>
              <a:ext uri="{FF2B5EF4-FFF2-40B4-BE49-F238E27FC236}">
                <a16:creationId xmlns:a16="http://schemas.microsoft.com/office/drawing/2014/main" id="{24D91F9B-EA26-B8BB-B721-7CF6F9F7BE20}"/>
              </a:ext>
            </a:extLst>
          </p:cNvPr>
          <p:cNvSpPr/>
          <p:nvPr/>
        </p:nvSpPr>
        <p:spPr>
          <a:xfrm>
            <a:off x="796962" y="2474865"/>
            <a:ext cx="4794819" cy="6663603"/>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To strengthen its IT infrastructure and move from conceptual intent to operational reality, Cool Runnings Poultry should prioritize the following interventions:</a:t>
            </a:r>
          </a:p>
          <a:p>
            <a:pPr marL="0" indent="0" algn="l">
              <a:lnSpc>
                <a:spcPts val="1600"/>
              </a:lnSpc>
              <a:spcBef>
                <a:spcPts val="600"/>
              </a:spcBef>
              <a:spcAft>
                <a:spcPts val="600"/>
              </a:spcAft>
              <a:buNone/>
            </a:pPr>
            <a:r>
              <a:rPr lang="en-US" sz="1200" b="1" dirty="0">
                <a:solidFill>
                  <a:srgbClr val="1D1D1D"/>
                </a:solidFill>
                <a:latin typeface="Titillium Web" pitchFamily="34" charset="0"/>
                <a:ea typeface="Titillium Web" pitchFamily="34" charset="-122"/>
                <a:cs typeface="Titillium Web" pitchFamily="34" charset="-120"/>
              </a:rPr>
              <a:t>Deploy a basic CRM system </a:t>
            </a:r>
            <a:r>
              <a:rPr lang="en-US" sz="1200" dirty="0">
                <a:solidFill>
                  <a:srgbClr val="1D1D1D"/>
                </a:solidFill>
                <a:latin typeface="Titillium Web" pitchFamily="34" charset="0"/>
                <a:ea typeface="Titillium Web" pitchFamily="34" charset="-122"/>
                <a:cs typeface="Titillium Web" pitchFamily="34" charset="-120"/>
              </a:rPr>
              <a:t>to capture customer data, track sales pipelines, and support relationship management with households, retailers, and restaurants.</a:t>
            </a:r>
          </a:p>
          <a:p>
            <a:pPr marL="0" indent="0" algn="l">
              <a:lnSpc>
                <a:spcPts val="1600"/>
              </a:lnSpc>
              <a:spcBef>
                <a:spcPts val="600"/>
              </a:spcBef>
              <a:spcAft>
                <a:spcPts val="600"/>
              </a:spcAft>
              <a:buNone/>
            </a:pPr>
            <a:r>
              <a:rPr lang="en-US" sz="1200" b="1" dirty="0">
                <a:solidFill>
                  <a:srgbClr val="1D1D1D"/>
                </a:solidFill>
                <a:latin typeface="Titillium Web" pitchFamily="34" charset="0"/>
                <a:ea typeface="Titillium Web" pitchFamily="34" charset="-122"/>
                <a:cs typeface="Titillium Web" pitchFamily="34" charset="-120"/>
              </a:rPr>
              <a:t>Adopt accounting software </a:t>
            </a:r>
            <a:r>
              <a:rPr lang="en-US" sz="1200" dirty="0">
                <a:solidFill>
                  <a:srgbClr val="1D1D1D"/>
                </a:solidFill>
                <a:latin typeface="Titillium Web" pitchFamily="34" charset="0"/>
                <a:ea typeface="Titillium Web" pitchFamily="34" charset="-122"/>
                <a:cs typeface="Titillium Web" pitchFamily="34" charset="-120"/>
              </a:rPr>
              <a:t>(e.g., QuickBooks, Sage, or similar SME platforms) to ensure transparent transaction logging, reconciliations, and audit-ready financial reporting.</a:t>
            </a:r>
          </a:p>
          <a:p>
            <a:pPr marL="0" indent="0" algn="l">
              <a:lnSpc>
                <a:spcPts val="1600"/>
              </a:lnSpc>
              <a:spcBef>
                <a:spcPts val="600"/>
              </a:spcBef>
              <a:spcAft>
                <a:spcPts val="600"/>
              </a:spcAft>
              <a:buNone/>
            </a:pPr>
            <a:r>
              <a:rPr lang="en-US" sz="1200" b="1" dirty="0">
                <a:solidFill>
                  <a:srgbClr val="1D1D1D"/>
                </a:solidFill>
                <a:latin typeface="Titillium Web" pitchFamily="34" charset="0"/>
                <a:ea typeface="Titillium Web" pitchFamily="34" charset="-122"/>
                <a:cs typeface="Titillium Web" pitchFamily="34" charset="-120"/>
              </a:rPr>
              <a:t>Introduce inventory and workflow tracking tools </a:t>
            </a:r>
            <a:r>
              <a:rPr lang="en-US" sz="1200" dirty="0">
                <a:solidFill>
                  <a:srgbClr val="1D1D1D"/>
                </a:solidFill>
                <a:latin typeface="Titillium Web" pitchFamily="34" charset="0"/>
                <a:ea typeface="Titillium Web" pitchFamily="34" charset="-122"/>
                <a:cs typeface="Titillium Web" pitchFamily="34" charset="-120"/>
              </a:rPr>
              <a:t>to monitor poultry stock, feed supply, and production cycles, reducing inefficiencies and improving traceability.</a:t>
            </a:r>
          </a:p>
          <a:p>
            <a:pPr marL="0" indent="0" algn="l">
              <a:lnSpc>
                <a:spcPts val="1600"/>
              </a:lnSpc>
              <a:spcBef>
                <a:spcPts val="600"/>
              </a:spcBef>
              <a:spcAft>
                <a:spcPts val="600"/>
              </a:spcAft>
              <a:buNone/>
            </a:pPr>
            <a:r>
              <a:rPr lang="en-US" sz="1200" b="1" dirty="0">
                <a:solidFill>
                  <a:srgbClr val="1D1D1D"/>
                </a:solidFill>
                <a:latin typeface="Titillium Web" pitchFamily="34" charset="0"/>
                <a:ea typeface="Titillium Web" pitchFamily="34" charset="-122"/>
                <a:cs typeface="Titillium Web" pitchFamily="34" charset="-120"/>
              </a:rPr>
              <a:t>Develop cybersecurity policies </a:t>
            </a:r>
            <a:r>
              <a:rPr lang="en-US" sz="1200" dirty="0">
                <a:solidFill>
                  <a:srgbClr val="1D1D1D"/>
                </a:solidFill>
                <a:latin typeface="Titillium Web" pitchFamily="34" charset="0"/>
                <a:ea typeface="Titillium Web" pitchFamily="34" charset="-122"/>
                <a:cs typeface="Titillium Web" pitchFamily="34" charset="-120"/>
              </a:rPr>
              <a:t>covering access controls, password management, and data protection, and ensure staff sign compliance checklists.</a:t>
            </a:r>
          </a:p>
          <a:p>
            <a:pPr marL="0" indent="0" algn="l">
              <a:lnSpc>
                <a:spcPts val="1600"/>
              </a:lnSpc>
              <a:spcBef>
                <a:spcPts val="600"/>
              </a:spcBef>
              <a:spcAft>
                <a:spcPts val="600"/>
              </a:spcAft>
              <a:buNone/>
            </a:pPr>
            <a:r>
              <a:rPr lang="en-US" sz="1200" b="1" dirty="0">
                <a:solidFill>
                  <a:srgbClr val="1D1D1D"/>
                </a:solidFill>
                <a:latin typeface="Titillium Web" pitchFamily="34" charset="0"/>
                <a:ea typeface="Titillium Web" pitchFamily="34" charset="-122"/>
                <a:cs typeface="Titillium Web" pitchFamily="34" charset="-120"/>
              </a:rPr>
              <a:t>Formalize an IT governance framework </a:t>
            </a:r>
            <a:r>
              <a:rPr lang="en-US" sz="1200" dirty="0">
                <a:solidFill>
                  <a:srgbClr val="1D1D1D"/>
                </a:solidFill>
                <a:latin typeface="Titillium Web" pitchFamily="34" charset="0"/>
                <a:ea typeface="Titillium Web" pitchFamily="34" charset="-122"/>
                <a:cs typeface="Titillium Web" pitchFamily="34" charset="-120"/>
              </a:rPr>
              <a:t>that assigns accountability for system usage, includes quarterly IT reviews, and tracks staff engagement with digital platforms.</a:t>
            </a:r>
          </a:p>
          <a:p>
            <a:pPr marL="0" indent="0" algn="l">
              <a:lnSpc>
                <a:spcPts val="1600"/>
              </a:lnSpc>
              <a:spcBef>
                <a:spcPts val="600"/>
              </a:spcBef>
              <a:spcAft>
                <a:spcPts val="600"/>
              </a:spcAft>
              <a:buNone/>
            </a:pPr>
            <a:r>
              <a:rPr lang="en-US" sz="1200" b="1" dirty="0">
                <a:solidFill>
                  <a:srgbClr val="1D1D1D"/>
                </a:solidFill>
                <a:latin typeface="Titillium Web" pitchFamily="34" charset="0"/>
                <a:ea typeface="Titillium Web" pitchFamily="34" charset="-122"/>
                <a:cs typeface="Titillium Web" pitchFamily="34" charset="-120"/>
              </a:rPr>
              <a:t>Train staff on digital adoption </a:t>
            </a:r>
            <a:r>
              <a:rPr lang="en-US" sz="1200" dirty="0">
                <a:solidFill>
                  <a:srgbClr val="1D1D1D"/>
                </a:solidFill>
                <a:latin typeface="Titillium Web" pitchFamily="34" charset="0"/>
                <a:ea typeface="Titillium Web" pitchFamily="34" charset="-122"/>
                <a:cs typeface="Titillium Web" pitchFamily="34" charset="-120"/>
              </a:rPr>
              <a:t>to ensure consistent system use and reduce over-reliance on manual or informal processes.</a:t>
            </a:r>
          </a:p>
          <a:p>
            <a:pPr marL="0" indent="0" algn="l">
              <a:lnSpc>
                <a:spcPts val="1600"/>
              </a:lnSpc>
              <a:spcBef>
                <a:spcPts val="600"/>
              </a:spcBef>
              <a:spcAft>
                <a:spcPts val="600"/>
              </a:spcAft>
              <a:buNone/>
            </a:pPr>
            <a:r>
              <a:rPr lang="en-US" sz="1200" b="1" dirty="0">
                <a:solidFill>
                  <a:srgbClr val="1D1D1D"/>
                </a:solidFill>
                <a:latin typeface="Titillium Web" pitchFamily="34" charset="0"/>
                <a:ea typeface="Titillium Web" pitchFamily="34" charset="-122"/>
                <a:cs typeface="Titillium Web" pitchFamily="34" charset="-120"/>
              </a:rPr>
              <a:t>Budget for digitization </a:t>
            </a:r>
            <a:r>
              <a:rPr lang="en-US" sz="1200" dirty="0">
                <a:solidFill>
                  <a:srgbClr val="1D1D1D"/>
                </a:solidFill>
                <a:latin typeface="Titillium Web" pitchFamily="34" charset="0"/>
                <a:ea typeface="Titillium Web" pitchFamily="34" charset="-122"/>
                <a:cs typeface="Titillium Web" pitchFamily="34" charset="-120"/>
              </a:rPr>
              <a:t>as a formal line item in financial planning to support sustained investment in IT infrastructure.</a:t>
            </a:r>
          </a:p>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By implementing these priorities, Cool Runnings Poultry can transform its IT environment from a conceptual plan to an operational backbone, enabling efficiency, improving transparency, and strengthening its credibility with funders and institutional buyers.</a:t>
            </a:r>
          </a:p>
        </p:txBody>
      </p:sp>
      <p:sp>
        <p:nvSpPr>
          <p:cNvPr id="10" name="Text 2">
            <a:extLst>
              <a:ext uri="{FF2B5EF4-FFF2-40B4-BE49-F238E27FC236}">
                <a16:creationId xmlns:a16="http://schemas.microsoft.com/office/drawing/2014/main" id="{7105FF57-E9DD-8477-746D-918188344DA0}"/>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36D66CCF-5294-B92D-0DAB-981F17E670B5}"/>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4B0CD529-FFB2-6794-BFE4-30DF03A277F3}"/>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35</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4B787672-70A0-B5F3-DE87-B8E266A8806B}"/>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As-is Scenario Analysis</a:t>
            </a:r>
            <a:endParaRPr lang="en-US" sz="1350" dirty="0"/>
          </a:p>
        </p:txBody>
      </p:sp>
      <p:sp>
        <p:nvSpPr>
          <p:cNvPr id="14" name="Text 6">
            <a:extLst>
              <a:ext uri="{FF2B5EF4-FFF2-40B4-BE49-F238E27FC236}">
                <a16:creationId xmlns:a16="http://schemas.microsoft.com/office/drawing/2014/main" id="{40D1F0A9-5B9B-22A1-1229-25C95C83988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E7B264D1-411C-C92D-41E6-4BDB6AA902B9}"/>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A227C7DB-5D2B-2F3B-A0A4-FC6B1AD37210}"/>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6BEA40A0-37A9-F33B-EF3A-2DE4F767F3DB}"/>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6" name="Flowchart: Connector 5">
            <a:extLst>
              <a:ext uri="{FF2B5EF4-FFF2-40B4-BE49-F238E27FC236}">
                <a16:creationId xmlns:a16="http://schemas.microsoft.com/office/drawing/2014/main" id="{3FB4BDF0-F974-3751-7B84-EFFB8F27A4F6}"/>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 name="Group 1">
            <a:extLst>
              <a:ext uri="{FF2B5EF4-FFF2-40B4-BE49-F238E27FC236}">
                <a16:creationId xmlns:a16="http://schemas.microsoft.com/office/drawing/2014/main" id="{7F91EFAF-3411-7C56-DF5C-A964EC39CBFE}"/>
              </a:ext>
            </a:extLst>
          </p:cNvPr>
          <p:cNvGrpSpPr/>
          <p:nvPr/>
        </p:nvGrpSpPr>
        <p:grpSpPr>
          <a:xfrm>
            <a:off x="5591781" y="1412484"/>
            <a:ext cx="1382886" cy="1387866"/>
            <a:chOff x="5591781" y="1412484"/>
            <a:chExt cx="1382886" cy="1387866"/>
          </a:xfrm>
        </p:grpSpPr>
        <p:sp>
          <p:nvSpPr>
            <p:cNvPr id="4" name="Rectangle 3">
              <a:extLst>
                <a:ext uri="{FF2B5EF4-FFF2-40B4-BE49-F238E27FC236}">
                  <a16:creationId xmlns:a16="http://schemas.microsoft.com/office/drawing/2014/main" id="{75133D2C-3D10-5162-7E80-A777A5EBF1FD}"/>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2354A3FC-407A-BC9F-989B-F9A7F9F72C51}"/>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10063819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88ABAE-9AD6-DFD4-CBB6-23AD15C032E1}"/>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322E4457-E514-4C86-AC62-2FC27FAF4683}"/>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40C4ECB9-1E4E-D08E-DA91-2B68123100B4}"/>
              </a:ext>
            </a:extLst>
          </p:cNvPr>
          <p:cNvPicPr>
            <a:picLocks noChangeAspect="1"/>
          </p:cNvPicPr>
          <p:nvPr/>
        </p:nvPicPr>
        <p:blipFill>
          <a:blip r:embed="rId3"/>
          <a:srcRect/>
          <a:stretch/>
        </p:blipFill>
        <p:spPr>
          <a:xfrm>
            <a:off x="1" y="4219575"/>
            <a:ext cx="7772400" cy="4076699"/>
          </a:xfrm>
          <a:prstGeom prst="rect">
            <a:avLst/>
          </a:prstGeom>
        </p:spPr>
      </p:pic>
      <p:pic>
        <p:nvPicPr>
          <p:cNvPr id="6" name="Image 4" descr="preencoded.png">
            <a:extLst>
              <a:ext uri="{FF2B5EF4-FFF2-40B4-BE49-F238E27FC236}">
                <a16:creationId xmlns:a16="http://schemas.microsoft.com/office/drawing/2014/main" id="{D0F02F37-B8B2-3D74-37AA-51F71D59C5A7}"/>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C5972F8F-E5AD-31EB-9B3C-5B5E6949EADA}"/>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D5BCB708-1B56-294B-4431-56240E07F4FD}"/>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2" name="Text 3">
            <a:extLst>
              <a:ext uri="{FF2B5EF4-FFF2-40B4-BE49-F238E27FC236}">
                <a16:creationId xmlns:a16="http://schemas.microsoft.com/office/drawing/2014/main" id="{C070C4E5-C3BA-17F5-9357-D6688AC7A68D}"/>
              </a:ext>
            </a:extLst>
          </p:cNvPr>
          <p:cNvSpPr/>
          <p:nvPr/>
        </p:nvSpPr>
        <p:spPr>
          <a:xfrm>
            <a:off x="4362917" y="8902446"/>
            <a:ext cx="2838450" cy="228600"/>
          </a:xfrm>
          <a:prstGeom prst="rect">
            <a:avLst/>
          </a:prstGeom>
          <a:noFill/>
          <a:ln/>
        </p:spPr>
        <p:txBody>
          <a:bodyPr wrap="square" lIns="0" tIns="0" rIns="0" bIns="0" rtlCol="0" anchor="ctr"/>
          <a:lstStyle/>
          <a:p>
            <a:pPr marL="0" indent="0" algn="l">
              <a:lnSpc>
                <a:spcPct val="99141"/>
              </a:lnSpc>
              <a:buNone/>
            </a:pPr>
            <a:r>
              <a:rPr lang="en-US" sz="1200" dirty="0">
                <a:latin typeface="Titillium Web" panose="00000500000000000000" pitchFamily="2" charset="0"/>
              </a:rPr>
              <a:t> </a:t>
            </a:r>
          </a:p>
        </p:txBody>
      </p:sp>
      <p:sp>
        <p:nvSpPr>
          <p:cNvPr id="14" name="Text 0">
            <a:extLst>
              <a:ext uri="{FF2B5EF4-FFF2-40B4-BE49-F238E27FC236}">
                <a16:creationId xmlns:a16="http://schemas.microsoft.com/office/drawing/2014/main" id="{CFC37544-C3F7-2AC3-F122-DB1EF186288A}"/>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SECTION6</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Operational Capacity</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0845AD4D-8173-7BF4-FBA5-3BC11D350893}"/>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241FE452-8E2A-4A74-9F34-66A29FCC3A86}"/>
              </a:ext>
            </a:extLst>
          </p:cNvPr>
          <p:cNvSpPr/>
          <p:nvPr/>
        </p:nvSpPr>
        <p:spPr>
          <a:xfrm>
            <a:off x="214856" y="865637"/>
            <a:ext cx="1054386" cy="141605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9674067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E11597-3309-3A5D-43C7-4DCD2843D58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57E3127C-86E6-3238-F9F2-AEE2E4A13F71}"/>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FE036824-2D83-9DBB-11D1-0A0575BDE569}"/>
              </a:ext>
            </a:extLst>
          </p:cNvPr>
          <p:cNvSpPr/>
          <p:nvPr/>
        </p:nvSpPr>
        <p:spPr>
          <a:xfrm>
            <a:off x="796962" y="2474865"/>
            <a:ext cx="4794819" cy="6288134"/>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This section evaluates the operational systems, workforce structures, and delivery mechanisms that underpin Cool Runnings Poultry’s ability to function consistently and at scale. Operational capacity is critical in the poultry sector, where biosecurity, production scheduling, staff training, and distribution logistics directly affect both product quality and customer trust. For institutional funders and procurement partners, evidence of structured operational systems is essential to ensure reliability, efficiency, and accountability.</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Cool Runnings Poultry’s business plan outlines clear operational objectives, including the establishment of poultry houses, training programs for staff, strict biosecurity practices, and localized production models that reduce supply chain risks. These elements demonstrate a strong intent to ensure high-quality outputs and efficient delivery across multiple provinces.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However, the documentation reviewed did not include evidence of formalized standard operating procedures (SOPs), staff contracts, performance tracking mechanisms, or operational dashboards. Without these structures, daily operations remain dependent on leadership oversight and informal routines, which may constrain scalability as the business expands.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diagnostic therefore focuses on whether operational plans are supported by institutionalized systems—such as workflow documentation, task monitoring, and role delegation—or whether they remain at the planning stage. Findings indicate that while the company is operationally active and strategically focused, its systems are still nascent and founder-dependent, limiting its ability to replicate processes at larger scale.</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
        <p:nvSpPr>
          <p:cNvPr id="9" name="Text 1">
            <a:extLst>
              <a:ext uri="{FF2B5EF4-FFF2-40B4-BE49-F238E27FC236}">
                <a16:creationId xmlns:a16="http://schemas.microsoft.com/office/drawing/2014/main" id="{EB9DFD0B-E443-9375-6A99-9EE3C2F4D8C4}"/>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ADA4B7D2-8FAA-9A81-1FFB-72C10AB9BBC4}"/>
              </a:ext>
            </a:extLst>
          </p:cNvPr>
          <p:cNvSpPr/>
          <p:nvPr/>
        </p:nvSpPr>
        <p:spPr>
          <a:xfrm>
            <a:off x="796962" y="1890712"/>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6.1 Introduction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A304509F-ABF7-3879-70C2-74042DC06717}"/>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37</a:t>
            </a: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5600A22F-5BDD-0480-1F9C-8D5AD2ECF5E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EE786C96-FD7D-F330-2E4A-6F2AE972F1E6}"/>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1AF91999-1F38-7796-C4EC-8DE4760C1706}"/>
              </a:ext>
            </a:extLst>
          </p:cNvPr>
          <p:cNvGrpSpPr/>
          <p:nvPr/>
        </p:nvGrpSpPr>
        <p:grpSpPr>
          <a:xfrm>
            <a:off x="5999045" y="7560097"/>
            <a:ext cx="1314450" cy="1449210"/>
            <a:chOff x="5999045" y="7407697"/>
            <a:chExt cx="1314450" cy="1449210"/>
          </a:xfrm>
        </p:grpSpPr>
        <p:sp>
          <p:nvSpPr>
            <p:cNvPr id="15" name="Text 4">
              <a:extLst>
                <a:ext uri="{FF2B5EF4-FFF2-40B4-BE49-F238E27FC236}">
                  <a16:creationId xmlns:a16="http://schemas.microsoft.com/office/drawing/2014/main" id="{DC8DCC63-30E0-B8A7-6CE1-A508736D404B}"/>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8C62B1C4-2296-EFD5-A868-4763939BF566}"/>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2" name="Flowchart: Connector 1">
            <a:extLst>
              <a:ext uri="{FF2B5EF4-FFF2-40B4-BE49-F238E27FC236}">
                <a16:creationId xmlns:a16="http://schemas.microsoft.com/office/drawing/2014/main" id="{F285959E-FF46-B69A-8E14-88D75CD926AD}"/>
              </a:ext>
            </a:extLst>
          </p:cNvPr>
          <p:cNvSpPr/>
          <p:nvPr/>
        </p:nvSpPr>
        <p:spPr>
          <a:xfrm>
            <a:off x="7044971" y="9311018"/>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F6CAA3A2-BC1E-4DE0-578D-14245F558BF2}"/>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AB45DFDE-784D-C2C6-2128-870A33183489}"/>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1E31DA95-D84B-9108-6C2A-14C89045FDA3}"/>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6115141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A8E2D8-BE26-C42F-91CE-987CC3C18E47}"/>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3F1D096A-F839-DF95-E12F-B0EF603BF70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A2B99AB8-F313-ED32-066C-81AC2EB1598F}"/>
              </a:ext>
            </a:extLst>
          </p:cNvPr>
          <p:cNvSpPr/>
          <p:nvPr/>
        </p:nvSpPr>
        <p:spPr>
          <a:xfrm>
            <a:off x="895634" y="2524359"/>
            <a:ext cx="4696147" cy="6857005"/>
          </a:xfrm>
          <a:prstGeom prst="rect">
            <a:avLst/>
          </a:prstGeom>
          <a:noFill/>
          <a:ln/>
        </p:spPr>
        <p:txBody>
          <a:bodyPr wrap="square" lIns="0" tIns="0" rIns="0" bIns="0" rtlCol="0" anchor="ctr"/>
          <a:lstStyle/>
          <a:p>
            <a:pPr algn="l">
              <a:lnSpc>
                <a:spcPts val="1600"/>
              </a:lnSpc>
              <a:spcBef>
                <a:spcPts val="1200"/>
              </a:spcBef>
              <a:spcAft>
                <a:spcPts val="600"/>
              </a:spcAft>
            </a:pPr>
            <a:endParaRPr/>
          </a:p>
        </p:txBody>
      </p:sp>
      <p:sp>
        <p:nvSpPr>
          <p:cNvPr id="9" name="Text 1">
            <a:extLst>
              <a:ext uri="{FF2B5EF4-FFF2-40B4-BE49-F238E27FC236}">
                <a16:creationId xmlns:a16="http://schemas.microsoft.com/office/drawing/2014/main" id="{F0C44333-4F3D-8938-91EE-DF2F8893865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90E2FDA-AF94-E982-A08A-5858548A0E7D}"/>
              </a:ext>
            </a:extLst>
          </p:cNvPr>
          <p:cNvSpPr/>
          <p:nvPr/>
        </p:nvSpPr>
        <p:spPr>
          <a:xfrm>
            <a:off x="796962" y="1850616"/>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6.2 Documentation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27DCB312-3782-21A4-6D2C-1964D2C1A475}"/>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39</a:t>
            </a:r>
            <a:endParaRPr lang="en-US" sz="1000" dirty="0">
              <a:latin typeface="Titillium Web" panose="00000500000000000000" pitchFamily="2" charset="0"/>
            </a:endParaRPr>
          </a:p>
        </p:txBody>
      </p:sp>
      <p:sp>
        <p:nvSpPr>
          <p:cNvPr id="12" name="Text 4">
            <a:extLst>
              <a:ext uri="{FF2B5EF4-FFF2-40B4-BE49-F238E27FC236}">
                <a16:creationId xmlns:a16="http://schemas.microsoft.com/office/drawing/2014/main" id="{5E3E8A66-6523-8132-99A1-2410BED3997D}"/>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89557848-8681-067B-C770-7830A0264566}"/>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C44DCA60-74A8-3B09-9F56-5741C1D7CC43}"/>
              </a:ext>
            </a:extLst>
          </p:cNvPr>
          <p:cNvGrpSpPr/>
          <p:nvPr/>
        </p:nvGrpSpPr>
        <p:grpSpPr>
          <a:xfrm>
            <a:off x="5999045" y="7883947"/>
            <a:ext cx="1314450" cy="1449210"/>
            <a:chOff x="5999045" y="7883947"/>
            <a:chExt cx="1314450" cy="1449210"/>
          </a:xfrm>
        </p:grpSpPr>
        <p:sp>
          <p:nvSpPr>
            <p:cNvPr id="15" name="Text 4">
              <a:extLst>
                <a:ext uri="{FF2B5EF4-FFF2-40B4-BE49-F238E27FC236}">
                  <a16:creationId xmlns:a16="http://schemas.microsoft.com/office/drawing/2014/main" id="{37CB29EB-A689-C1CE-A61A-77FF44B6D357}"/>
                </a:ext>
              </a:extLst>
            </p:cNvPr>
            <p:cNvSpPr/>
            <p:nvPr/>
          </p:nvSpPr>
          <p:spPr>
            <a:xfrm>
              <a:off x="5999045" y="84187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A904C29C-A61E-ED91-553A-5698B72ED56C}"/>
                </a:ext>
              </a:extLst>
            </p:cNvPr>
            <p:cNvPicPr>
              <a:picLocks noChangeAspect="1"/>
            </p:cNvPicPr>
            <p:nvPr/>
          </p:nvPicPr>
          <p:blipFill>
            <a:blip r:embed="rId4"/>
            <a:stretch>
              <a:fillRect/>
            </a:stretch>
          </p:blipFill>
          <p:spPr>
            <a:xfrm>
              <a:off x="6799145" y="7883947"/>
              <a:ext cx="514350" cy="400050"/>
            </a:xfrm>
            <a:prstGeom prst="rect">
              <a:avLst/>
            </a:prstGeom>
          </p:spPr>
        </p:pic>
      </p:grpSp>
      <p:sp>
        <p:nvSpPr>
          <p:cNvPr id="2" name="Flowchart: Connector 1">
            <a:extLst>
              <a:ext uri="{FF2B5EF4-FFF2-40B4-BE49-F238E27FC236}">
                <a16:creationId xmlns:a16="http://schemas.microsoft.com/office/drawing/2014/main" id="{16681B29-3BD6-732C-2B92-35792F59F31E}"/>
              </a:ext>
            </a:extLst>
          </p:cNvPr>
          <p:cNvSpPr/>
          <p:nvPr/>
        </p:nvSpPr>
        <p:spPr>
          <a:xfrm>
            <a:off x="7044971" y="9391650"/>
            <a:ext cx="457200" cy="457200"/>
          </a:xfrm>
          <a:prstGeom prst="flowChartConnector">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BDDA1BFE-05CD-49BA-5577-806A944691D1}"/>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46A77FEF-7690-5778-46D0-5D98DBAEF9B7}"/>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5E4BB316-580C-1BF7-1C1B-1E7C97244312}"/>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
        <p:nvSpPr>
          <p:cNvPr id="18" name="Text 0">
            <a:extLst>
              <a:ext uri="{FF2B5EF4-FFF2-40B4-BE49-F238E27FC236}">
                <a16:creationId xmlns:a16="http://schemas.microsoft.com/office/drawing/2014/main" id="{4506AB5D-CF50-1C49-6650-A1A617477EC4}"/>
              </a:ext>
            </a:extLst>
          </p:cNvPr>
          <p:cNvSpPr/>
          <p:nvPr/>
        </p:nvSpPr>
        <p:spPr>
          <a:xfrm>
            <a:off x="796962" y="2474865"/>
            <a:ext cx="4794819" cy="7583535"/>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operational evidence for Cool Runnings Poultry was primarily contained within the business plan. The documentation reviewed shows a clear intent to establish a structured production and distribution model, supported by strong emphasis on biosecurity, staff training, and localized farming practices. However, it does not include the detailed institutional documents normally required to demonstrate fully systematized operations.</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Evidence provided included: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Operational Framework: Plans for poultry houses, equipment, and compliance with animal welfare and biosecurity requirements.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Staffing Plan: References to hiring farmworkers, distribution staff, and technical support, with a focus on women and youth employment.</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Training and Development: Mention of structured staff training in poultry care, feeding, sanitation, and vaccination practices.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Logistics and Distribution: References to transport, local supply chain management, and ensuring product freshness through decentralized micro-farms.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Sustainability Practices: Plans for manure recycling and renewable energy exploration as part of operational efficiency.</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Evidence not provided included: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Standard Operating Procedures (SOPs): No documented SOPs for daily poultry care, sanitation, or distribution activities.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Staff Contracts and Job Descriptions: No evidence of employment contracts, formalized job roles, or reporting structures.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Operational Dashboards or Tracking Tools: No task tracking, workflow monitoring, or performance reporting mechanisms.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Shift Schedules and Delegation Matrices: No schedules or role delegation evidence to show distribution of responsibilities.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Escalation or Contingency Protocols: No documented processes for handling operational risks, emergencies, or disruptions.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Tree>
    <p:extLst>
      <p:ext uri="{BB962C8B-B14F-4D97-AF65-F5344CB8AC3E}">
        <p14:creationId xmlns:p14="http://schemas.microsoft.com/office/powerpoint/2010/main" val="15602512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A7754C-61CA-5A5F-0CE3-F7C8753235C6}"/>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66E1F9F7-A8E8-9FF0-A8BD-F1854161CCBF}"/>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DE7AC02E-8C6E-2F4B-C3BC-B365BD8CC1C4}"/>
              </a:ext>
            </a:extLst>
          </p:cNvPr>
          <p:cNvSpPr/>
          <p:nvPr/>
        </p:nvSpPr>
        <p:spPr>
          <a:xfrm>
            <a:off x="796962" y="1373972"/>
            <a:ext cx="4133226" cy="1333500"/>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6.3 Preliminary Findings</a:t>
            </a:r>
          </a:p>
        </p:txBody>
      </p:sp>
      <p:sp>
        <p:nvSpPr>
          <p:cNvPr id="7" name="Text 1">
            <a:extLst>
              <a:ext uri="{FF2B5EF4-FFF2-40B4-BE49-F238E27FC236}">
                <a16:creationId xmlns:a16="http://schemas.microsoft.com/office/drawing/2014/main" id="{BBCFA68F-449D-762F-FAD2-7A10793F680B}"/>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8" name="Text 2">
            <a:extLst>
              <a:ext uri="{FF2B5EF4-FFF2-40B4-BE49-F238E27FC236}">
                <a16:creationId xmlns:a16="http://schemas.microsoft.com/office/drawing/2014/main" id="{1C2B203A-3477-365B-BF50-BE13730349AC}"/>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5611C481-4F71-D51B-AC97-415A8CBBB7DE}"/>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2" name="Text 4">
            <a:extLst>
              <a:ext uri="{FF2B5EF4-FFF2-40B4-BE49-F238E27FC236}">
                <a16:creationId xmlns:a16="http://schemas.microsoft.com/office/drawing/2014/main" id="{7608F354-A117-126B-FCB2-2C7835E9150D}"/>
              </a:ext>
            </a:extLst>
          </p:cNvPr>
          <p:cNvSpPr/>
          <p:nvPr/>
        </p:nvSpPr>
        <p:spPr>
          <a:xfrm>
            <a:off x="897313" y="7083881"/>
            <a:ext cx="5577294" cy="914401"/>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5: </a:t>
            </a:r>
            <a:r>
              <a:rPr lang="en-US" sz="1425" dirty="0">
                <a:solidFill>
                  <a:srgbClr val="2B2B35"/>
                </a:solidFill>
                <a:latin typeface="Titillium Web" panose="00000500000000000000" pitchFamily="2" charset="0"/>
                <a:ea typeface="Roboto Condensed" pitchFamily="34" charset="-122"/>
                <a:cs typeface="Roboto Condensed" pitchFamily="34" charset="-120"/>
              </a:rPr>
              <a:t>Operational Capacity Assessment</a:t>
            </a:r>
          </a:p>
          <a:p>
            <a:pPr marL="0" indent="0" algn="l">
              <a:lnSpc>
                <a:spcPct val="79650"/>
              </a:lnSpc>
              <a:buNone/>
            </a:pPr>
            <a:endParaRPr lang="en-US" sz="1425" dirty="0">
              <a:latin typeface="Titillium Web" panose="00000500000000000000" pitchFamily="2" charset="0"/>
            </a:endParaRPr>
          </a:p>
        </p:txBody>
      </p:sp>
      <p:sp>
        <p:nvSpPr>
          <p:cNvPr id="13" name="Text 5">
            <a:extLst>
              <a:ext uri="{FF2B5EF4-FFF2-40B4-BE49-F238E27FC236}">
                <a16:creationId xmlns:a16="http://schemas.microsoft.com/office/drawing/2014/main" id="{1B7F9BCD-E342-AF40-A384-D68EB1C2C858}"/>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aphicFrame>
        <p:nvGraphicFramePr>
          <p:cNvPr id="14" name="Table 13">
            <a:extLst>
              <a:ext uri="{FF2B5EF4-FFF2-40B4-BE49-F238E27FC236}">
                <a16:creationId xmlns:a16="http://schemas.microsoft.com/office/drawing/2014/main" id="{3D185F6B-A95F-786F-FE8A-333C33E01472}"/>
              </a:ext>
            </a:extLst>
          </p:cNvPr>
          <p:cNvGraphicFramePr>
            <a:graphicFrameLocks noGrp="1"/>
          </p:cNvGraphicFramePr>
          <p:nvPr>
            <p:extLst>
              <p:ext uri="{D42A27DB-BD31-4B8C-83A1-F6EECF244321}">
                <p14:modId xmlns:p14="http://schemas.microsoft.com/office/powerpoint/2010/main" val="1756212183"/>
              </p:ext>
            </p:extLst>
          </p:nvPr>
        </p:nvGraphicFramePr>
        <p:xfrm>
          <a:off x="897313" y="3774581"/>
          <a:ext cx="6339714" cy="3309300"/>
        </p:xfrm>
        <a:graphic>
          <a:graphicData uri="http://schemas.openxmlformats.org/drawingml/2006/table">
            <a:tbl>
              <a:tblPr firstRow="1" firstCol="1" bandRow="1">
                <a:tableStyleId>{7E9639D4-E3E2-4D34-9284-5A2195B3D0D7}</a:tableStyleId>
              </a:tblPr>
              <a:tblGrid>
                <a:gridCol w="3169857">
                  <a:extLst>
                    <a:ext uri="{9D8B030D-6E8A-4147-A177-3AD203B41FA5}">
                      <a16:colId xmlns:a16="http://schemas.microsoft.com/office/drawing/2014/main" val="430872902"/>
                    </a:ext>
                  </a:extLst>
                </a:gridCol>
                <a:gridCol w="3169857">
                  <a:extLst>
                    <a:ext uri="{9D8B030D-6E8A-4147-A177-3AD203B41FA5}">
                      <a16:colId xmlns:a16="http://schemas.microsoft.com/office/drawing/2014/main" val="1322642042"/>
                    </a:ext>
                  </a:extLst>
                </a:gridCol>
              </a:tblGrid>
              <a:tr h="551550">
                <a:tc>
                  <a:txBody>
                    <a:bodyPr/>
                    <a:lstStyle/>
                    <a:p>
                      <a:pPr algn="l">
                        <a:lnSpc>
                          <a:spcPct val="115000"/>
                        </a:lnSpc>
                        <a:spcBef>
                          <a:spcPts val="1200"/>
                        </a:spcBef>
                        <a:spcAft>
                          <a:spcPts val="1000"/>
                        </a:spcAft>
                        <a:buNone/>
                      </a:pPr>
                      <a:r>
                        <a:rPr lang="en-ZA" sz="1100" kern="0" dirty="0">
                          <a:effectLst/>
                          <a:latin typeface="Titillium Web" panose="00000500000000000000" pitchFamily="2" charset="0"/>
                        </a:rPr>
                        <a:t>Operational Indicator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l">
                        <a:lnSpc>
                          <a:spcPct val="115000"/>
                        </a:lnSpc>
                        <a:spcBef>
                          <a:spcPts val="1200"/>
                        </a:spcBef>
                        <a:spcAft>
                          <a:spcPts val="1000"/>
                        </a:spcAft>
                        <a:buNone/>
                      </a:pPr>
                      <a:r>
                        <a:rPr lang="en-ZA" sz="1100" kern="0" dirty="0">
                          <a:effectLst/>
                        </a:rPr>
                        <a:t>Findings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900587392"/>
                  </a:ext>
                </a:extLst>
              </a:tr>
              <a:tr h="551550">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Organizational Structure</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Roles partially defined, but no job descriptions or reporting lines.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74111290"/>
                  </a:ext>
                </a:extLst>
              </a:tr>
              <a:tr h="551550">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Team Capacity &amp; Resourcing</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Team active but unstructured; no staffing plan or metrics.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4267165"/>
                  </a:ext>
                </a:extLst>
              </a:tr>
              <a:tr h="551550">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Standard Operating Procedures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adequate SOPs; operations coordinated manually.</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05384171"/>
                  </a:ext>
                </a:extLst>
              </a:tr>
              <a:tr h="551550">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KPI and Performance Tracking</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tracking tools or indicators; performance not measured.</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79128157"/>
                  </a:ext>
                </a:extLst>
              </a:tr>
              <a:tr h="551550">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Scalability Planning</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Growth referenced but not supported by a documented plan.</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90074208"/>
                  </a:ext>
                </a:extLst>
              </a:tr>
            </a:tbl>
          </a:graphicData>
        </a:graphic>
      </p:graphicFrame>
      <p:sp>
        <p:nvSpPr>
          <p:cNvPr id="11" name="TextBox 10">
            <a:extLst>
              <a:ext uri="{FF2B5EF4-FFF2-40B4-BE49-F238E27FC236}">
                <a16:creationId xmlns:a16="http://schemas.microsoft.com/office/drawing/2014/main" id="{6C080700-F12D-E2A7-6064-D0EA4FEBCC64}"/>
              </a:ext>
            </a:extLst>
          </p:cNvPr>
          <p:cNvSpPr txBox="1"/>
          <p:nvPr/>
        </p:nvSpPr>
        <p:spPr>
          <a:xfrm>
            <a:off x="897314" y="2552694"/>
            <a:ext cx="4694468" cy="1113125"/>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operational assessment revealed that Cool Runnings Poultry is actively managing deliveries and product coordination, but it does so through informal, founder-driven processes. There is no structured system to manage staffing, track task performance, or standardise workflow routines.</a:t>
            </a:r>
            <a:endParaRPr lang="en-ZA" sz="1200" dirty="0">
              <a:latin typeface="Titillium Web" panose="00000500000000000000" pitchFamily="2" charset="0"/>
            </a:endParaRPr>
          </a:p>
        </p:txBody>
      </p:sp>
      <p:grpSp>
        <p:nvGrpSpPr>
          <p:cNvPr id="10" name="Group 9">
            <a:extLst>
              <a:ext uri="{FF2B5EF4-FFF2-40B4-BE49-F238E27FC236}">
                <a16:creationId xmlns:a16="http://schemas.microsoft.com/office/drawing/2014/main" id="{90C2C03A-D8A3-3FC0-2762-42543DBF026D}"/>
              </a:ext>
            </a:extLst>
          </p:cNvPr>
          <p:cNvGrpSpPr/>
          <p:nvPr/>
        </p:nvGrpSpPr>
        <p:grpSpPr>
          <a:xfrm>
            <a:off x="5999045" y="8188747"/>
            <a:ext cx="1314450" cy="1449210"/>
            <a:chOff x="5999045" y="7407697"/>
            <a:chExt cx="1314450" cy="1449210"/>
          </a:xfrm>
        </p:grpSpPr>
        <p:sp>
          <p:nvSpPr>
            <p:cNvPr id="15" name="Text 4">
              <a:extLst>
                <a:ext uri="{FF2B5EF4-FFF2-40B4-BE49-F238E27FC236}">
                  <a16:creationId xmlns:a16="http://schemas.microsoft.com/office/drawing/2014/main" id="{4BA45080-F46C-D677-F339-03B2C36078BE}"/>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20" name="Image 4" descr="preencoded.png">
              <a:extLst>
                <a:ext uri="{FF2B5EF4-FFF2-40B4-BE49-F238E27FC236}">
                  <a16:creationId xmlns:a16="http://schemas.microsoft.com/office/drawing/2014/main" id="{A202CEC9-4A66-8248-C44F-9D134652014B}"/>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1AC926CF-A788-D8C7-B23B-8847D010A047}"/>
              </a:ext>
            </a:extLst>
          </p:cNvPr>
          <p:cNvGrpSpPr/>
          <p:nvPr/>
        </p:nvGrpSpPr>
        <p:grpSpPr>
          <a:xfrm>
            <a:off x="5591781" y="1412484"/>
            <a:ext cx="1382886" cy="1387866"/>
            <a:chOff x="5591781" y="1412484"/>
            <a:chExt cx="1382886" cy="1387866"/>
          </a:xfrm>
        </p:grpSpPr>
        <p:sp>
          <p:nvSpPr>
            <p:cNvPr id="4" name="Rectangle 3">
              <a:extLst>
                <a:ext uri="{FF2B5EF4-FFF2-40B4-BE49-F238E27FC236}">
                  <a16:creationId xmlns:a16="http://schemas.microsoft.com/office/drawing/2014/main" id="{536B76BB-0CED-5CE3-824C-59F8256BDAC6}"/>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6" name="Picture 15">
              <a:extLst>
                <a:ext uri="{FF2B5EF4-FFF2-40B4-BE49-F238E27FC236}">
                  <a16:creationId xmlns:a16="http://schemas.microsoft.com/office/drawing/2014/main" id="{C8D9CFF1-C61D-7117-3CF0-BD3C080D6594}"/>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3987074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DCF7994-86DC-EAF3-281C-DF64FF188238}"/>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p:cNvPicPr>
            <a:picLocks noChangeAspect="1"/>
          </p:cNvPicPr>
          <p:nvPr/>
        </p:nvPicPr>
        <p:blipFill>
          <a:blip r:embed="rId3"/>
          <a:srcRect/>
          <a:stretch/>
        </p:blipFill>
        <p:spPr>
          <a:xfrm>
            <a:off x="1" y="4219575"/>
            <a:ext cx="7779210" cy="4076699"/>
          </a:xfrm>
          <a:prstGeom prst="rect">
            <a:avLst/>
          </a:prstGeom>
        </p:spPr>
      </p:pic>
      <p:pic>
        <p:nvPicPr>
          <p:cNvPr id="6" name="Image 4" descr="preencoded.png"/>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p:cNvPicPr>
            <a:picLocks noChangeAspect="1"/>
          </p:cNvPicPr>
          <p:nvPr/>
        </p:nvPicPr>
        <p:blipFill>
          <a:blip r:embed="rId6"/>
          <a:stretch>
            <a:fillRect/>
          </a:stretch>
        </p:blipFill>
        <p:spPr>
          <a:xfrm>
            <a:off x="551487" y="9286170"/>
            <a:ext cx="6652174" cy="190500"/>
          </a:xfrm>
          <a:prstGeom prst="rect">
            <a:avLst/>
          </a:prstGeom>
        </p:spPr>
      </p:pic>
      <p:sp>
        <p:nvSpPr>
          <p:cNvPr id="12" name="Text 3"/>
          <p:cNvSpPr/>
          <p:nvPr/>
        </p:nvSpPr>
        <p:spPr>
          <a:xfrm>
            <a:off x="4362917" y="8902446"/>
            <a:ext cx="2838450" cy="228600"/>
          </a:xfrm>
          <a:prstGeom prst="rect">
            <a:avLst/>
          </a:prstGeom>
          <a:noFill/>
          <a:ln/>
        </p:spPr>
        <p:txBody>
          <a:bodyPr wrap="square" lIns="0" tIns="0" rIns="0" bIns="0" rtlCol="0" anchor="ctr"/>
          <a:lstStyle/>
          <a:p>
            <a:pPr algn="r">
              <a:lnSpc>
                <a:spcPct val="99141"/>
              </a:lnSpc>
            </a:pPr>
            <a:endParaRPr lang="en-US" sz="1200" dirty="0">
              <a:latin typeface="Titillium Web" panose="00000500000000000000" pitchFamily="2" charset="0"/>
            </a:endParaRPr>
          </a:p>
        </p:txBody>
      </p:sp>
      <p:sp>
        <p:nvSpPr>
          <p:cNvPr id="14" name="Text 0">
            <a:extLst>
              <a:ext uri="{FF2B5EF4-FFF2-40B4-BE49-F238E27FC236}">
                <a16:creationId xmlns:a16="http://schemas.microsoft.com/office/drawing/2014/main" id="{D0763E7C-D6D2-FCDF-577C-D2AAE2A1CAC6}"/>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SECTION1</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cs typeface="Sora" pitchFamily="34" charset="-120"/>
              </a:rPr>
              <a:t>Executive Summary</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C0F4807F-279A-96F2-C7E3-09B3281BB231}"/>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72C18C14-662A-785F-7BC0-4535D7DAA59B}"/>
              </a:ext>
            </a:extLst>
          </p:cNvPr>
          <p:cNvSpPr/>
          <p:nvPr/>
        </p:nvSpPr>
        <p:spPr>
          <a:xfrm>
            <a:off x="214856" y="865637"/>
            <a:ext cx="1054386" cy="141605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3BFB9F-136C-443F-3943-9E961A3B4993}"/>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4CE5D50A-C92A-CD4E-2474-29BE1CD9DB2B}"/>
              </a:ext>
            </a:extLst>
          </p:cNvPr>
          <p:cNvPicPr>
            <a:picLocks noChangeAspect="1"/>
          </p:cNvPicPr>
          <p:nvPr/>
        </p:nvPicPr>
        <p:blipFill>
          <a:blip r:embed="rId3"/>
          <a:stretch>
            <a:fillRect/>
          </a:stretch>
        </p:blipFill>
        <p:spPr>
          <a:xfrm>
            <a:off x="0" y="-107214"/>
            <a:ext cx="7772400" cy="10165613"/>
          </a:xfrm>
          <a:prstGeom prst="rect">
            <a:avLst/>
          </a:prstGeom>
        </p:spPr>
      </p:pic>
      <p:pic>
        <p:nvPicPr>
          <p:cNvPr id="4" name="Image 2" descr="preencoded.png">
            <a:extLst>
              <a:ext uri="{FF2B5EF4-FFF2-40B4-BE49-F238E27FC236}">
                <a16:creationId xmlns:a16="http://schemas.microsoft.com/office/drawing/2014/main" id="{0C6C4859-1215-CBBB-9594-2E76E1B4C1E9}"/>
              </a:ext>
            </a:extLst>
          </p:cNvPr>
          <p:cNvPicPr>
            <a:picLocks noChangeAspect="1"/>
          </p:cNvPicPr>
          <p:nvPr/>
        </p:nvPicPr>
        <p:blipFill>
          <a:blip r:embed="rId4"/>
          <a:stretch>
            <a:fillRect/>
          </a:stretch>
        </p:blipFill>
        <p:spPr>
          <a:xfrm>
            <a:off x="807232" y="1549479"/>
            <a:ext cx="85725" cy="981075"/>
          </a:xfrm>
          <a:prstGeom prst="rect">
            <a:avLst/>
          </a:prstGeom>
        </p:spPr>
      </p:pic>
      <p:pic>
        <p:nvPicPr>
          <p:cNvPr id="5" name="Image 3" descr="preencoded.png">
            <a:extLst>
              <a:ext uri="{FF2B5EF4-FFF2-40B4-BE49-F238E27FC236}">
                <a16:creationId xmlns:a16="http://schemas.microsoft.com/office/drawing/2014/main" id="{F604BFA8-1E7E-33DE-35AD-7B25AFC901E0}"/>
              </a:ext>
            </a:extLst>
          </p:cNvPr>
          <p:cNvPicPr>
            <a:picLocks noChangeAspect="1"/>
          </p:cNvPicPr>
          <p:nvPr/>
        </p:nvPicPr>
        <p:blipFill>
          <a:blip r:embed="rId5"/>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9EE63645-2DF7-BF43-1EDC-61DCF6D4B360}"/>
              </a:ext>
            </a:extLst>
          </p:cNvPr>
          <p:cNvSpPr/>
          <p:nvPr/>
        </p:nvSpPr>
        <p:spPr>
          <a:xfrm>
            <a:off x="977094" y="1783883"/>
            <a:ext cx="4339215" cy="619475"/>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6.4 Operational Score</a:t>
            </a:r>
          </a:p>
        </p:txBody>
      </p:sp>
      <p:sp>
        <p:nvSpPr>
          <p:cNvPr id="7" name="Text 1">
            <a:extLst>
              <a:ext uri="{FF2B5EF4-FFF2-40B4-BE49-F238E27FC236}">
                <a16:creationId xmlns:a16="http://schemas.microsoft.com/office/drawing/2014/main" id="{D5EC69B1-C3C8-0BD3-340F-969871F52FBD}"/>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8" name="Text 2">
            <a:extLst>
              <a:ext uri="{FF2B5EF4-FFF2-40B4-BE49-F238E27FC236}">
                <a16:creationId xmlns:a16="http://schemas.microsoft.com/office/drawing/2014/main" id="{884E4036-80EA-6AE7-5711-4ECB281A289F}"/>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777A15B9-AC80-5B1B-C89D-B3C3CDCB53EB}"/>
              </a:ext>
            </a:extLst>
          </p:cNvPr>
          <p:cNvSpPr/>
          <p:nvPr/>
        </p:nvSpPr>
        <p:spPr>
          <a:xfrm>
            <a:off x="5187639" y="677036"/>
            <a:ext cx="1771650" cy="209550"/>
          </a:xfrm>
          <a:prstGeom prst="rect">
            <a:avLst/>
          </a:prstGeom>
          <a:noFill/>
          <a:ln/>
        </p:spPr>
        <p:txBody>
          <a:bodyPr wrap="square" lIns="0" tIns="0" rIns="0" bIns="0" rtlCol="0" anchor="ctr"/>
          <a:lstStyle/>
          <a:p>
            <a:pPr algn="r">
              <a:lnSpc>
                <a:spcPct val="79650"/>
              </a:lnSpc>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3" name="Text 5">
            <a:extLst>
              <a:ext uri="{FF2B5EF4-FFF2-40B4-BE49-F238E27FC236}">
                <a16:creationId xmlns:a16="http://schemas.microsoft.com/office/drawing/2014/main" id="{B951F2C9-F267-67C6-694A-896255DE5AC3}"/>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61" name="Group 60">
            <a:extLst>
              <a:ext uri="{FF2B5EF4-FFF2-40B4-BE49-F238E27FC236}">
                <a16:creationId xmlns:a16="http://schemas.microsoft.com/office/drawing/2014/main" id="{239CC58D-49B8-FED8-1A82-29149AE400D0}"/>
              </a:ext>
            </a:extLst>
          </p:cNvPr>
          <p:cNvGrpSpPr/>
          <p:nvPr/>
        </p:nvGrpSpPr>
        <p:grpSpPr>
          <a:xfrm>
            <a:off x="256735" y="3363160"/>
            <a:ext cx="4979684" cy="6442137"/>
            <a:chOff x="256735" y="3363160"/>
            <a:chExt cx="4979684" cy="6442137"/>
          </a:xfrm>
        </p:grpSpPr>
        <p:grpSp>
          <p:nvGrpSpPr>
            <p:cNvPr id="11" name="Group 10">
              <a:extLst>
                <a:ext uri="{FF2B5EF4-FFF2-40B4-BE49-F238E27FC236}">
                  <a16:creationId xmlns:a16="http://schemas.microsoft.com/office/drawing/2014/main" id="{C0D5AF77-51EE-8B33-A002-C0C52DA9C47A}"/>
                </a:ext>
              </a:extLst>
            </p:cNvPr>
            <p:cNvGrpSpPr/>
            <p:nvPr/>
          </p:nvGrpSpPr>
          <p:grpSpPr>
            <a:xfrm>
              <a:off x="256735" y="3363160"/>
              <a:ext cx="4979684" cy="6440990"/>
              <a:chOff x="1650861" y="1521118"/>
              <a:chExt cx="3318131" cy="6440990"/>
            </a:xfrm>
          </p:grpSpPr>
          <p:pic>
            <p:nvPicPr>
              <p:cNvPr id="16" name="Image 10" descr="preencoded.png">
                <a:extLst>
                  <a:ext uri="{FF2B5EF4-FFF2-40B4-BE49-F238E27FC236}">
                    <a16:creationId xmlns:a16="http://schemas.microsoft.com/office/drawing/2014/main" id="{13EFF4C0-884D-D194-46BC-797B20335EC8}"/>
                  </a:ext>
                </a:extLst>
              </p:cNvPr>
              <p:cNvPicPr>
                <a:picLocks noChangeAspect="1"/>
              </p:cNvPicPr>
              <p:nvPr/>
            </p:nvPicPr>
            <p:blipFill>
              <a:blip r:embed="rId6"/>
              <a:stretch>
                <a:fillRect/>
              </a:stretch>
            </p:blipFill>
            <p:spPr>
              <a:xfrm>
                <a:off x="1658790" y="1521119"/>
                <a:ext cx="706291" cy="1174114"/>
              </a:xfrm>
              <a:prstGeom prst="rect">
                <a:avLst/>
              </a:prstGeom>
            </p:spPr>
          </p:pic>
          <p:pic>
            <p:nvPicPr>
              <p:cNvPr id="24" name="Image 18" descr="preencoded.png">
                <a:extLst>
                  <a:ext uri="{FF2B5EF4-FFF2-40B4-BE49-F238E27FC236}">
                    <a16:creationId xmlns:a16="http://schemas.microsoft.com/office/drawing/2014/main" id="{B67D2CD9-AE1E-2347-A5BA-5146401AB978}"/>
                  </a:ext>
                </a:extLst>
              </p:cNvPr>
              <p:cNvPicPr>
                <a:picLocks noChangeAspect="1"/>
              </p:cNvPicPr>
              <p:nvPr/>
            </p:nvPicPr>
            <p:blipFill>
              <a:blip r:embed="rId7"/>
              <a:stretch>
                <a:fillRect/>
              </a:stretch>
            </p:blipFill>
            <p:spPr>
              <a:xfrm>
                <a:off x="1658791" y="4154557"/>
                <a:ext cx="706291" cy="1174114"/>
              </a:xfrm>
              <a:prstGeom prst="rect">
                <a:avLst/>
              </a:prstGeom>
            </p:spPr>
          </p:pic>
          <p:pic>
            <p:nvPicPr>
              <p:cNvPr id="32" name="Image 26" descr="preencoded.png">
                <a:extLst>
                  <a:ext uri="{FF2B5EF4-FFF2-40B4-BE49-F238E27FC236}">
                    <a16:creationId xmlns:a16="http://schemas.microsoft.com/office/drawing/2014/main" id="{CAD562A7-A5A9-CC5A-F89A-19DC49B9AC06}"/>
                  </a:ext>
                </a:extLst>
              </p:cNvPr>
              <p:cNvPicPr>
                <a:picLocks noChangeAspect="1"/>
              </p:cNvPicPr>
              <p:nvPr/>
            </p:nvPicPr>
            <p:blipFill>
              <a:blip r:embed="rId6"/>
              <a:stretch>
                <a:fillRect/>
              </a:stretch>
            </p:blipFill>
            <p:spPr>
              <a:xfrm>
                <a:off x="1658791" y="6787994"/>
                <a:ext cx="706291" cy="1174114"/>
              </a:xfrm>
              <a:prstGeom prst="rect">
                <a:avLst/>
              </a:prstGeom>
            </p:spPr>
          </p:pic>
          <p:sp>
            <p:nvSpPr>
              <p:cNvPr id="35" name="Text 1">
                <a:extLst>
                  <a:ext uri="{FF2B5EF4-FFF2-40B4-BE49-F238E27FC236}">
                    <a16:creationId xmlns:a16="http://schemas.microsoft.com/office/drawing/2014/main" id="{5FB406DD-BFD6-C696-58AB-1FF6EEF82B06}"/>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36" name="Text 2">
                <a:extLst>
                  <a:ext uri="{FF2B5EF4-FFF2-40B4-BE49-F238E27FC236}">
                    <a16:creationId xmlns:a16="http://schemas.microsoft.com/office/drawing/2014/main" id="{226DF7B5-779F-2B09-37FB-4F0D1F9335B6}"/>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Organizational Structure</a:t>
                </a:r>
                <a:endParaRPr lang="en-US" sz="1600" dirty="0">
                  <a:latin typeface="Titillium Web" panose="00000500000000000000" pitchFamily="2" charset="0"/>
                </a:endParaRPr>
              </a:p>
            </p:txBody>
          </p:sp>
          <p:sp>
            <p:nvSpPr>
              <p:cNvPr id="37" name="Text 3">
                <a:extLst>
                  <a:ext uri="{FF2B5EF4-FFF2-40B4-BE49-F238E27FC236}">
                    <a16:creationId xmlns:a16="http://schemas.microsoft.com/office/drawing/2014/main" id="{3F9AED32-A900-F491-355A-DC8752B5A476}"/>
                  </a:ext>
                </a:extLst>
              </p:cNvPr>
              <p:cNvSpPr/>
              <p:nvPr/>
            </p:nvSpPr>
            <p:spPr>
              <a:xfrm>
                <a:off x="2507686" y="1922715"/>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 </a:t>
                </a:r>
                <a:r>
                  <a:rPr lang="en-US" sz="1100" dirty="0">
                    <a:latin typeface="Titillium Web" panose="00000500000000000000" pitchFamily="2" charset="0"/>
                    <a:ea typeface="Arial" pitchFamily="34" charset="-122"/>
                    <a:cs typeface="Arial" pitchFamily="34" charset="-120"/>
                  </a:rPr>
                  <a:t>10.00% </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Staff roles referenced in plan but no contracts, descriptions, or reporting lines submitted.</a:t>
                </a:r>
                <a:endParaRPr lang="en-US" sz="1100" dirty="0">
                  <a:latin typeface="Titillium Web" panose="00000500000000000000" pitchFamily="2" charset="0"/>
                </a:endParaRPr>
              </a:p>
              <a:p>
                <a:endParaRPr lang="en-US" sz="1100" dirty="0">
                  <a:latin typeface="Titillium Web" panose="00000500000000000000" pitchFamily="2" charset="0"/>
                </a:endParaRPr>
              </a:p>
            </p:txBody>
          </p:sp>
          <p:sp>
            <p:nvSpPr>
              <p:cNvPr id="38" name="Text 4">
                <a:extLst>
                  <a:ext uri="{FF2B5EF4-FFF2-40B4-BE49-F238E27FC236}">
                    <a16:creationId xmlns:a16="http://schemas.microsoft.com/office/drawing/2014/main" id="{3F09513D-8C3C-30F3-38B6-DE3AFC4351EA}"/>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39" name="Text 5">
                <a:extLst>
                  <a:ext uri="{FF2B5EF4-FFF2-40B4-BE49-F238E27FC236}">
                    <a16:creationId xmlns:a16="http://schemas.microsoft.com/office/drawing/2014/main" id="{8F1D8E10-6A35-8373-10C1-545AA0AE19A8}"/>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Team Capacity and Resourcing</a:t>
                </a:r>
                <a:endParaRPr lang="en-US" sz="1600" dirty="0">
                  <a:latin typeface="Titillium Web" panose="00000500000000000000" pitchFamily="2" charset="0"/>
                </a:endParaRPr>
              </a:p>
            </p:txBody>
          </p:sp>
          <p:sp>
            <p:nvSpPr>
              <p:cNvPr id="40" name="Text 6">
                <a:extLst>
                  <a:ext uri="{FF2B5EF4-FFF2-40B4-BE49-F238E27FC236}">
                    <a16:creationId xmlns:a16="http://schemas.microsoft.com/office/drawing/2014/main" id="{C4C1BF6D-E4A4-72F4-E679-2E881E326116}"/>
                  </a:ext>
                </a:extLst>
              </p:cNvPr>
              <p:cNvSpPr/>
              <p:nvPr/>
            </p:nvSpPr>
            <p:spPr>
              <a:xfrm>
                <a:off x="2507686" y="3239435"/>
                <a:ext cx="2329214" cy="758424"/>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7.00%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Recruitment and training intentions exist, but no schedules, workforce models, or delegation frameworks.</a:t>
                </a:r>
                <a:endParaRPr lang="en-US" sz="1100" dirty="0">
                  <a:latin typeface="Titillium Web" panose="00000500000000000000" pitchFamily="2" charset="0"/>
                </a:endParaRPr>
              </a:p>
            </p:txBody>
          </p:sp>
          <p:sp>
            <p:nvSpPr>
              <p:cNvPr id="41" name="Text 7">
                <a:extLst>
                  <a:ext uri="{FF2B5EF4-FFF2-40B4-BE49-F238E27FC236}">
                    <a16:creationId xmlns:a16="http://schemas.microsoft.com/office/drawing/2014/main" id="{126DDC49-BA2E-57E4-6EDE-B671224E7DAA}"/>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42" name="Text 8">
                <a:extLst>
                  <a:ext uri="{FF2B5EF4-FFF2-40B4-BE49-F238E27FC236}">
                    <a16:creationId xmlns:a16="http://schemas.microsoft.com/office/drawing/2014/main" id="{1A61A083-8CA9-CF72-7C59-69D16CD49CFD}"/>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SOPs and Workflow Documentation</a:t>
                </a:r>
                <a:endParaRPr lang="en-US" sz="1600" dirty="0">
                  <a:latin typeface="Titillium Web" panose="00000500000000000000" pitchFamily="2" charset="0"/>
                </a:endParaRPr>
              </a:p>
            </p:txBody>
          </p:sp>
          <p:sp>
            <p:nvSpPr>
              <p:cNvPr id="43" name="Text 9">
                <a:extLst>
                  <a:ext uri="{FF2B5EF4-FFF2-40B4-BE49-F238E27FC236}">
                    <a16:creationId xmlns:a16="http://schemas.microsoft.com/office/drawing/2014/main" id="{8136A7C0-E676-35DF-92E7-4BC310C1249A}"/>
                  </a:ext>
                </a:extLst>
              </p:cNvPr>
              <p:cNvSpPr/>
              <p:nvPr/>
            </p:nvSpPr>
            <p:spPr>
              <a:xfrm>
                <a:off x="2507686" y="4556154"/>
                <a:ext cx="2329214"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8.00%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Biosecurity protocols outlined, but no written SOPs or manuals provided.</a:t>
                </a:r>
                <a:endParaRPr lang="en-US" sz="1100" dirty="0">
                  <a:latin typeface="Titillium Web" panose="00000500000000000000" pitchFamily="2" charset="0"/>
                </a:endParaRPr>
              </a:p>
            </p:txBody>
          </p:sp>
          <p:sp>
            <p:nvSpPr>
              <p:cNvPr id="44" name="Text 10">
                <a:extLst>
                  <a:ext uri="{FF2B5EF4-FFF2-40B4-BE49-F238E27FC236}">
                    <a16:creationId xmlns:a16="http://schemas.microsoft.com/office/drawing/2014/main" id="{59EFA2C0-D650-3C47-C381-87D7AB11492C}"/>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45" name="Text 11">
                <a:extLst>
                  <a:ext uri="{FF2B5EF4-FFF2-40B4-BE49-F238E27FC236}">
                    <a16:creationId xmlns:a16="http://schemas.microsoft.com/office/drawing/2014/main" id="{D95D4D6A-F50F-6BA0-9FBF-914A26B19F12}"/>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Performance and KPI Tracking</a:t>
                </a:r>
                <a:endParaRPr lang="en-US" sz="1600" dirty="0">
                  <a:latin typeface="Titillium Web" panose="00000500000000000000" pitchFamily="2" charset="0"/>
                </a:endParaRPr>
              </a:p>
            </p:txBody>
          </p:sp>
          <p:sp>
            <p:nvSpPr>
              <p:cNvPr id="46" name="Text 12">
                <a:extLst>
                  <a:ext uri="{FF2B5EF4-FFF2-40B4-BE49-F238E27FC236}">
                    <a16:creationId xmlns:a16="http://schemas.microsoft.com/office/drawing/2014/main" id="{AB25455A-3387-A714-FEBD-AACECABC2796}"/>
                  </a:ext>
                </a:extLst>
              </p:cNvPr>
              <p:cNvSpPr/>
              <p:nvPr/>
            </p:nvSpPr>
            <p:spPr>
              <a:xfrm>
                <a:off x="2507686" y="5872872"/>
                <a:ext cx="2329214"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7.00%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No dashboards, task monitoring, or staff performance tools in use.</a:t>
                </a:r>
                <a:endParaRPr lang="en-US" sz="1100" dirty="0">
                  <a:latin typeface="Titillium Web" panose="00000500000000000000" pitchFamily="2" charset="0"/>
                </a:endParaRPr>
              </a:p>
            </p:txBody>
          </p:sp>
          <p:sp>
            <p:nvSpPr>
              <p:cNvPr id="47" name="Text 13">
                <a:extLst>
                  <a:ext uri="{FF2B5EF4-FFF2-40B4-BE49-F238E27FC236}">
                    <a16:creationId xmlns:a16="http://schemas.microsoft.com/office/drawing/2014/main" id="{3E350BCA-A839-5FC0-54C7-12950CE32325}"/>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48" name="Text 14">
                <a:extLst>
                  <a:ext uri="{FF2B5EF4-FFF2-40B4-BE49-F238E27FC236}">
                    <a16:creationId xmlns:a16="http://schemas.microsoft.com/office/drawing/2014/main" id="{FC5BAC32-7471-1C2D-A725-B87D99838C70}"/>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Scalability and Planning</a:t>
                </a:r>
                <a:endParaRPr lang="en-US" sz="1600" dirty="0">
                  <a:latin typeface="Titillium Web" panose="00000500000000000000" pitchFamily="2" charset="0"/>
                </a:endParaRPr>
              </a:p>
            </p:txBody>
          </p:sp>
          <p:sp>
            <p:nvSpPr>
              <p:cNvPr id="49" name="Text 15">
                <a:extLst>
                  <a:ext uri="{FF2B5EF4-FFF2-40B4-BE49-F238E27FC236}">
                    <a16:creationId xmlns:a16="http://schemas.microsoft.com/office/drawing/2014/main" id="{E4FE536F-72A6-403B-303A-0AF26B112A2B}"/>
                  </a:ext>
                </a:extLst>
              </p:cNvPr>
              <p:cNvSpPr/>
              <p:nvPr/>
            </p:nvSpPr>
            <p:spPr>
              <a:xfrm>
                <a:off x="2507686" y="7189590"/>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 </a:t>
                </a:r>
                <a:r>
                  <a:rPr lang="en-US" sz="1100" dirty="0">
                    <a:latin typeface="Titillium Web" panose="00000500000000000000" pitchFamily="2" charset="0"/>
                    <a:ea typeface="Arial" pitchFamily="34" charset="-122"/>
                    <a:cs typeface="Arial" pitchFamily="34" charset="-120"/>
                  </a:rPr>
                  <a:t>0.15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 </a:t>
                </a:r>
                <a:r>
                  <a:rPr lang="en-US" sz="1100" dirty="0">
                    <a:latin typeface="Titillium Web" panose="00000500000000000000" pitchFamily="2" charset="0"/>
                    <a:ea typeface="Arial" pitchFamily="34" charset="-122"/>
                    <a:cs typeface="Arial" pitchFamily="34" charset="-120"/>
                  </a:rPr>
                  <a:t>6.75% </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Expansion plans exist, but replication frameworks and risk protocols are missing.</a:t>
                </a:r>
                <a:endParaRPr lang="en-US" sz="1100" dirty="0">
                  <a:latin typeface="Titillium Web" panose="00000500000000000000" pitchFamily="2" charset="0"/>
                </a:endParaRPr>
              </a:p>
              <a:p>
                <a:endParaRPr lang="en-US" sz="1100" dirty="0">
                  <a:latin typeface="Titillium Web" panose="00000500000000000000" pitchFamily="2" charset="0"/>
                </a:endParaRPr>
              </a:p>
            </p:txBody>
          </p:sp>
        </p:grpSp>
        <p:sp>
          <p:nvSpPr>
            <p:cNvPr id="55" name="Rectangle 54">
              <a:extLst>
                <a:ext uri="{FF2B5EF4-FFF2-40B4-BE49-F238E27FC236}">
                  <a16:creationId xmlns:a16="http://schemas.microsoft.com/office/drawing/2014/main" id="{5B2274CD-0B8B-BCF0-5E71-93B22F6B6A22}"/>
                </a:ext>
              </a:extLst>
            </p:cNvPr>
            <p:cNvSpPr/>
            <p:nvPr/>
          </p:nvSpPr>
          <p:spPr>
            <a:xfrm>
              <a:off x="268636" y="3370206"/>
              <a:ext cx="1059966" cy="1174115"/>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rgbClr val="FFFFFF"/>
                  </a:solidFill>
                  <a:latin typeface="Titillium Web" panose="00000500000000000000" pitchFamily="2" charset="0"/>
                  <a:ea typeface="Arial" pitchFamily="34" charset="-122"/>
                  <a:cs typeface="Arial" pitchFamily="34" charset="-120"/>
                </a:rPr>
                <a:t>40%</a:t>
              </a:r>
              <a:endParaRPr lang="en-US" sz="1800" dirty="0">
                <a:latin typeface="Titillium Web" panose="00000500000000000000" pitchFamily="2" charset="0"/>
              </a:endParaRPr>
            </a:p>
          </p:txBody>
        </p:sp>
        <p:sp>
          <p:nvSpPr>
            <p:cNvPr id="57" name="Rectangle 56">
              <a:extLst>
                <a:ext uri="{FF2B5EF4-FFF2-40B4-BE49-F238E27FC236}">
                  <a16:creationId xmlns:a16="http://schemas.microsoft.com/office/drawing/2014/main" id="{DFD03B76-F057-12C3-57A1-FF57388AA4E0}"/>
                </a:ext>
              </a:extLst>
            </p:cNvPr>
            <p:cNvSpPr/>
            <p:nvPr/>
          </p:nvSpPr>
          <p:spPr>
            <a:xfrm>
              <a:off x="268636" y="4669993"/>
              <a:ext cx="1059966" cy="116002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rgbClr val="FFFFFF"/>
                  </a:solidFill>
                  <a:latin typeface="Titillium Web" panose="00000500000000000000" pitchFamily="2" charset="0"/>
                  <a:ea typeface="Arial" pitchFamily="34" charset="-122"/>
                  <a:cs typeface="Arial" pitchFamily="34" charset="-120"/>
                </a:rPr>
                <a:t>35%</a:t>
              </a:r>
              <a:endParaRPr lang="en-US" sz="1800" dirty="0">
                <a:latin typeface="Titillium Web" panose="00000500000000000000" pitchFamily="2" charset="0"/>
              </a:endParaRPr>
            </a:p>
          </p:txBody>
        </p:sp>
        <p:sp>
          <p:nvSpPr>
            <p:cNvPr id="58" name="Rectangle 57">
              <a:extLst>
                <a:ext uri="{FF2B5EF4-FFF2-40B4-BE49-F238E27FC236}">
                  <a16:creationId xmlns:a16="http://schemas.microsoft.com/office/drawing/2014/main" id="{30E61058-2C2F-8084-9CB8-768B3CF3C55B}"/>
                </a:ext>
              </a:extLst>
            </p:cNvPr>
            <p:cNvSpPr/>
            <p:nvPr/>
          </p:nvSpPr>
          <p:spPr>
            <a:xfrm>
              <a:off x="268636" y="5990281"/>
              <a:ext cx="1059966" cy="118259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40</a:t>
              </a:r>
              <a:r>
                <a:rPr lang="en-US" sz="1800" b="1" dirty="0">
                  <a:solidFill>
                    <a:srgbClr val="FFFFFF"/>
                  </a:solidFill>
                  <a:latin typeface="Titillium Web" panose="00000500000000000000" pitchFamily="2" charset="0"/>
                  <a:ea typeface="Arial" pitchFamily="34" charset="-122"/>
                  <a:cs typeface="Arial" pitchFamily="34" charset="-120"/>
                </a:rPr>
                <a:t>%</a:t>
              </a:r>
              <a:endParaRPr lang="en-US" sz="1800" dirty="0">
                <a:latin typeface="Titillium Web" panose="00000500000000000000" pitchFamily="2" charset="0"/>
              </a:endParaRPr>
            </a:p>
          </p:txBody>
        </p:sp>
        <p:sp>
          <p:nvSpPr>
            <p:cNvPr id="59" name="Rectangle 58">
              <a:extLst>
                <a:ext uri="{FF2B5EF4-FFF2-40B4-BE49-F238E27FC236}">
                  <a16:creationId xmlns:a16="http://schemas.microsoft.com/office/drawing/2014/main" id="{3C78D87B-4C58-CEE1-459B-E9E51AF7CE30}"/>
                </a:ext>
              </a:extLst>
            </p:cNvPr>
            <p:cNvSpPr/>
            <p:nvPr/>
          </p:nvSpPr>
          <p:spPr>
            <a:xfrm>
              <a:off x="270858" y="7330722"/>
              <a:ext cx="1059966" cy="116002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rgbClr val="FFFFFF"/>
                  </a:solidFill>
                  <a:latin typeface="Titillium Web" panose="00000500000000000000" pitchFamily="2" charset="0"/>
                  <a:ea typeface="Arial" pitchFamily="34" charset="-122"/>
                  <a:cs typeface="Arial" pitchFamily="34" charset="-120"/>
                </a:rPr>
                <a:t>35%</a:t>
              </a:r>
              <a:endParaRPr lang="en-US" sz="1800" dirty="0">
                <a:latin typeface="Titillium Web" panose="00000500000000000000" pitchFamily="2" charset="0"/>
              </a:endParaRPr>
            </a:p>
          </p:txBody>
        </p:sp>
        <p:sp>
          <p:nvSpPr>
            <p:cNvPr id="60" name="Rectangle 59">
              <a:extLst>
                <a:ext uri="{FF2B5EF4-FFF2-40B4-BE49-F238E27FC236}">
                  <a16:creationId xmlns:a16="http://schemas.microsoft.com/office/drawing/2014/main" id="{298929C8-67B5-AD5F-08DA-5B2960134AB7}"/>
                </a:ext>
              </a:extLst>
            </p:cNvPr>
            <p:cNvSpPr/>
            <p:nvPr/>
          </p:nvSpPr>
          <p:spPr>
            <a:xfrm>
              <a:off x="268636" y="8631182"/>
              <a:ext cx="1059966" cy="1174115"/>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45</a:t>
              </a:r>
              <a:r>
                <a:rPr lang="en-US" sz="1800" b="1" dirty="0">
                  <a:solidFill>
                    <a:srgbClr val="FFFFFF"/>
                  </a:solidFill>
                  <a:latin typeface="Titillium Web" panose="00000500000000000000" pitchFamily="2" charset="0"/>
                  <a:ea typeface="Arial" pitchFamily="34" charset="-122"/>
                  <a:cs typeface="Arial" pitchFamily="34" charset="-120"/>
                </a:rPr>
                <a:t>%</a:t>
              </a:r>
              <a:endParaRPr lang="en-US" sz="1800" dirty="0">
                <a:latin typeface="Titillium Web" panose="00000500000000000000" pitchFamily="2" charset="0"/>
              </a:endParaRPr>
            </a:p>
          </p:txBody>
        </p:sp>
      </p:grpSp>
      <p:sp>
        <p:nvSpPr>
          <p:cNvPr id="3" name="Text 1">
            <a:extLst>
              <a:ext uri="{FF2B5EF4-FFF2-40B4-BE49-F238E27FC236}">
                <a16:creationId xmlns:a16="http://schemas.microsoft.com/office/drawing/2014/main" id="{BE314651-007B-58E2-A17C-FF64FD22C4A7}"/>
              </a:ext>
            </a:extLst>
          </p:cNvPr>
          <p:cNvSpPr/>
          <p:nvPr/>
        </p:nvSpPr>
        <p:spPr>
          <a:xfrm>
            <a:off x="1315584" y="2510498"/>
            <a:ext cx="4276197" cy="552266"/>
          </a:xfrm>
          <a:prstGeom prst="rect">
            <a:avLst/>
          </a:prstGeom>
          <a:noFill/>
          <a:ln/>
        </p:spPr>
        <p:txBody>
          <a:bodyPr wrap="square" lIns="0" tIns="0" rIns="0" bIns="0" rtlCol="0" anchor="ctr"/>
          <a:lstStyle/>
          <a:p>
            <a:pPr marL="0" indent="0" algn="l">
              <a:lnSpc>
                <a:spcPts val="1600"/>
              </a:lnSpc>
              <a:spcBef>
                <a:spcPts val="600"/>
              </a:spcBef>
              <a:buNone/>
            </a:pPr>
            <a:r>
              <a:rPr lang="en-GB"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12" name="Rectangle 11">
            <a:extLst>
              <a:ext uri="{FF2B5EF4-FFF2-40B4-BE49-F238E27FC236}">
                <a16:creationId xmlns:a16="http://schemas.microsoft.com/office/drawing/2014/main" id="{F2C796EB-33E7-DB1E-15FA-F0455FA02CB8}"/>
              </a:ext>
            </a:extLst>
          </p:cNvPr>
          <p:cNvSpPr/>
          <p:nvPr/>
        </p:nvSpPr>
        <p:spPr>
          <a:xfrm>
            <a:off x="5591781" y="3358037"/>
            <a:ext cx="1382886" cy="644725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 name="TextBox 13">
            <a:extLst>
              <a:ext uri="{FF2B5EF4-FFF2-40B4-BE49-F238E27FC236}">
                <a16:creationId xmlns:a16="http://schemas.microsoft.com/office/drawing/2014/main" id="{87BD67A0-44B0-18CB-43E1-EE0B0AD8A92F}"/>
              </a:ext>
            </a:extLst>
          </p:cNvPr>
          <p:cNvSpPr txBox="1"/>
          <p:nvPr/>
        </p:nvSpPr>
        <p:spPr>
          <a:xfrm rot="16200000">
            <a:off x="3078658" y="6320055"/>
            <a:ext cx="6447259" cy="523220"/>
          </a:xfrm>
          <a:prstGeom prst="rect">
            <a:avLst/>
          </a:prstGeom>
          <a:noFill/>
        </p:spPr>
        <p:txBody>
          <a:bodyPr wrap="square" rtlCol="0" anchor="ctr">
            <a:spAutoFit/>
          </a:bodyPr>
          <a:lstStyle/>
          <a:p>
            <a:pPr algn="ctr"/>
            <a:r>
              <a:rPr lang="en-GB" sz="2800" b="1" dirty="0">
                <a:solidFill>
                  <a:schemeClr val="bg1"/>
                </a:solidFill>
                <a:latin typeface="Titillium Web" panose="00000500000000000000" pitchFamily="2" charset="0"/>
              </a:rPr>
              <a:t>Operational Domain Score 39% </a:t>
            </a:r>
            <a:endParaRPr lang="en-ZA" sz="2800" b="1" dirty="0">
              <a:solidFill>
                <a:schemeClr val="bg1"/>
              </a:solidFill>
              <a:latin typeface="Titillium Web" panose="00000500000000000000" pitchFamily="2" charset="0"/>
            </a:endParaRPr>
          </a:p>
        </p:txBody>
      </p:sp>
      <p:sp>
        <p:nvSpPr>
          <p:cNvPr id="15" name="Rectangle 14">
            <a:extLst>
              <a:ext uri="{FF2B5EF4-FFF2-40B4-BE49-F238E27FC236}">
                <a16:creationId xmlns:a16="http://schemas.microsoft.com/office/drawing/2014/main" id="{56B6DBA9-C295-854A-74C0-6E9019A6B065}"/>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1" name="Group 20">
            <a:extLst>
              <a:ext uri="{FF2B5EF4-FFF2-40B4-BE49-F238E27FC236}">
                <a16:creationId xmlns:a16="http://schemas.microsoft.com/office/drawing/2014/main" id="{4C1BE991-9B89-60AA-5396-A9DB4A4E544B}"/>
              </a:ext>
            </a:extLst>
          </p:cNvPr>
          <p:cNvGrpSpPr/>
          <p:nvPr/>
        </p:nvGrpSpPr>
        <p:grpSpPr>
          <a:xfrm>
            <a:off x="5591781" y="1412484"/>
            <a:ext cx="1382886" cy="1387866"/>
            <a:chOff x="5591781" y="1412484"/>
            <a:chExt cx="1382886" cy="1387866"/>
          </a:xfrm>
        </p:grpSpPr>
        <p:sp>
          <p:nvSpPr>
            <p:cNvPr id="22" name="Rectangle 21">
              <a:extLst>
                <a:ext uri="{FF2B5EF4-FFF2-40B4-BE49-F238E27FC236}">
                  <a16:creationId xmlns:a16="http://schemas.microsoft.com/office/drawing/2014/main" id="{1EEF58BB-BA56-6EC1-1DE6-7160887738AC}"/>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3" name="Picture 22">
              <a:extLst>
                <a:ext uri="{FF2B5EF4-FFF2-40B4-BE49-F238E27FC236}">
                  <a16:creationId xmlns:a16="http://schemas.microsoft.com/office/drawing/2014/main" id="{6EE89CA6-EC64-DC95-3D62-953DD7158B74}"/>
                </a:ext>
              </a:extLst>
            </p:cNvPr>
            <p:cNvPicPr>
              <a:picLocks noChangeAspect="1"/>
            </p:cNvPicPr>
            <p:nvPr/>
          </p:nvPicPr>
          <p:blipFill>
            <a:blip r:embed="rId8"/>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10110609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395875-8861-B894-5BAA-F785EED913E9}"/>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1A1CB8F4-26F4-6470-DBE0-5D2E5748EF68}"/>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7416D972-4AC3-A17B-F9CE-5FAB400C691C}"/>
              </a:ext>
            </a:extLst>
          </p:cNvPr>
          <p:cNvSpPr/>
          <p:nvPr/>
        </p:nvSpPr>
        <p:spPr>
          <a:xfrm>
            <a:off x="796962" y="2474865"/>
            <a:ext cx="4794819" cy="6230985"/>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assessment of Cool Runnings Poultry’s operational capacity highlights a company with clear strategic intent and strong sector awareness, but whose systems remain at an early stage of maturity. The business plan sets out important priorities, including strict biosecurity practices, investment in poultry houses and equipment, and the recruitment of local workers with a focus on women and youth. These commitments reflect an appreciation of what it takes to manage operations in the poultry sector and ensure product quality.</a:t>
            </a:r>
          </a:p>
          <a:p>
            <a:pPr marL="0" indent="0" algn="l">
              <a:lnSpc>
                <a:spcPts val="1600"/>
              </a:lnSpc>
              <a:spcBef>
                <a:spcPts val="6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Despite these strengths, the absence of documented standard operating procedures (SOPs), staff contracts, delegation frameworks, and performance monitoring tools means that operations remain reliant on informal practices. While leadership oversight may sustain efficiency at a small scale, it is insufficient for replication across multiple micro-farms or for satisfying the requirements of institutional funders and buyers. Without these systems, the company risks inconsistency, inefficiency, and vulnerability to operational disruptions.</a:t>
            </a:r>
          </a:p>
          <a:p>
            <a:pPr marL="0" indent="0" algn="l">
              <a:lnSpc>
                <a:spcPts val="1600"/>
              </a:lnSpc>
              <a:spcBef>
                <a:spcPts val="6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Scalability, which is central to Cool Runnings Poultry’s growth strategy, also remains constrained by the lack of replication frameworks and contingency protocols. While the plan emphasizes expansion to the Eastern Cape and Gauteng, there is no documented evidence of operational templates or risk mitigation processes to ensure consistency across sites. This gap could slow down growth and undermine confidence from partners seeking reliability at scale.</a:t>
            </a:r>
          </a:p>
          <a:p>
            <a:pPr marL="0" indent="0" algn="l">
              <a:lnSpc>
                <a:spcPts val="1600"/>
              </a:lnSpc>
              <a:spcBef>
                <a:spcPts val="6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In summary, Cool Runnings Poultry’s operational profile is defined by robust intent but weak institutionalization. To move beyond early-stage maturity, the company will need to formalize its processes, document its workflows, and introduce monitoring mechanisms. These reforms will be essential to ensure efficiency, reduce founder dependency, and build the institutional credibility required for sustainable expansion.</a:t>
            </a:r>
          </a:p>
        </p:txBody>
      </p:sp>
      <p:sp>
        <p:nvSpPr>
          <p:cNvPr id="9" name="Text 1">
            <a:extLst>
              <a:ext uri="{FF2B5EF4-FFF2-40B4-BE49-F238E27FC236}">
                <a16:creationId xmlns:a16="http://schemas.microsoft.com/office/drawing/2014/main" id="{3120B0EE-F071-7AAD-D5AE-A7F32881621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A795818B-0DDA-9943-ADA1-747188C2B160}"/>
              </a:ext>
            </a:extLst>
          </p:cNvPr>
          <p:cNvSpPr/>
          <p:nvPr/>
        </p:nvSpPr>
        <p:spPr>
          <a:xfrm>
            <a:off x="796962" y="1961408"/>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rPr>
              <a:t>6.5 Interpretation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BBBD9144-5AAD-A077-2C8A-BFC23C31B31D}"/>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41</a:t>
            </a:r>
            <a:endParaRPr lang="en-US" sz="1000"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77756ABC-25B5-16E9-ACC6-659DB8EF990A}"/>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8AD3CE34-AD94-2BD2-430F-697068BAF50E}"/>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F0896B6E-261E-F0AE-3B25-1379ABAFE639}"/>
              </a:ext>
            </a:extLst>
          </p:cNvPr>
          <p:cNvGrpSpPr/>
          <p:nvPr/>
        </p:nvGrpSpPr>
        <p:grpSpPr>
          <a:xfrm>
            <a:off x="5922845" y="7594185"/>
            <a:ext cx="1314450" cy="1449210"/>
            <a:chOff x="5922845" y="7594185"/>
            <a:chExt cx="1314450" cy="1449210"/>
          </a:xfrm>
        </p:grpSpPr>
        <p:sp>
          <p:nvSpPr>
            <p:cNvPr id="15" name="Text 4">
              <a:extLst>
                <a:ext uri="{FF2B5EF4-FFF2-40B4-BE49-F238E27FC236}">
                  <a16:creationId xmlns:a16="http://schemas.microsoft.com/office/drawing/2014/main" id="{D8CC8AAB-AF79-30E7-D95D-CD7A9D5747D8}"/>
                </a:ext>
              </a:extLst>
            </p:cNvPr>
            <p:cNvSpPr/>
            <p:nvPr/>
          </p:nvSpPr>
          <p:spPr>
            <a:xfrm>
              <a:off x="5922845" y="8128995"/>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643E8255-AED0-AC5B-C363-4A8F7793CFFE}"/>
                </a:ext>
              </a:extLst>
            </p:cNvPr>
            <p:cNvPicPr>
              <a:picLocks noChangeAspect="1"/>
            </p:cNvPicPr>
            <p:nvPr/>
          </p:nvPicPr>
          <p:blipFill>
            <a:blip r:embed="rId4"/>
            <a:stretch>
              <a:fillRect/>
            </a:stretch>
          </p:blipFill>
          <p:spPr>
            <a:xfrm>
              <a:off x="6722945" y="7594185"/>
              <a:ext cx="514350" cy="400050"/>
            </a:xfrm>
            <a:prstGeom prst="rect">
              <a:avLst/>
            </a:prstGeom>
          </p:spPr>
        </p:pic>
      </p:grpSp>
      <p:sp>
        <p:nvSpPr>
          <p:cNvPr id="2" name="Flowchart: Connector 1">
            <a:extLst>
              <a:ext uri="{FF2B5EF4-FFF2-40B4-BE49-F238E27FC236}">
                <a16:creationId xmlns:a16="http://schemas.microsoft.com/office/drawing/2014/main" id="{F10CEE0B-2F93-CF3E-1C02-F5217FCDF2AA}"/>
              </a:ext>
            </a:extLst>
          </p:cNvPr>
          <p:cNvSpPr/>
          <p:nvPr/>
        </p:nvSpPr>
        <p:spPr>
          <a:xfrm>
            <a:off x="7032744" y="9303398"/>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665E3717-4FCF-21EC-0E74-3F7BF7E6A485}"/>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439FBB60-1137-3395-3140-DCF5BDF1BF29}"/>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BDCDB96A-B93A-DC5D-8B6E-1674847DC38D}"/>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8693535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6AC334-692A-A377-D9E5-570CF163B39B}"/>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37F874AF-3E99-10DC-09DB-70FE236C85CB}"/>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8A8AD271-8B72-7AB3-F92C-08EFBDA70DB3}"/>
              </a:ext>
            </a:extLst>
          </p:cNvPr>
          <p:cNvSpPr/>
          <p:nvPr/>
        </p:nvSpPr>
        <p:spPr>
          <a:xfrm>
            <a:off x="796963" y="2474865"/>
            <a:ext cx="4794818" cy="6382042"/>
          </a:xfrm>
          <a:prstGeom prst="rect">
            <a:avLst/>
          </a:prstGeom>
          <a:noFill/>
          <a:ln/>
        </p:spPr>
        <p:txBody>
          <a:bodyPr wrap="square" lIns="0" tIns="0" rIns="0" bIns="0" rtlCol="0" anchor="ctr"/>
          <a:lstStyle/>
          <a:p>
            <a:pPr marL="0" indent="0">
              <a:lnSpc>
                <a:spcPts val="1600"/>
              </a:lnSpc>
              <a:spcBef>
                <a:spcPts val="1200"/>
              </a:spcBef>
              <a:spcAft>
                <a:spcPts val="600"/>
              </a:spcAft>
              <a:buNone/>
            </a:pPr>
            <a:r>
              <a:rPr lang="en-US" sz="1200" dirty="0">
                <a:solidFill>
                  <a:srgbClr val="1D1D1D"/>
                </a:solidFill>
                <a:latin typeface="Titillium Web" panose="00000500000000000000" pitchFamily="2" charset="0"/>
              </a:rPr>
              <a:t>To strengthen operational maturity and prepare for scalable growth, Cool Runnings Poultry should prioritize the following interventions:</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Develop and document Standard Operating Procedures (SOPs) </a:t>
            </a:r>
            <a:r>
              <a:rPr lang="en-US" sz="1200" dirty="0">
                <a:solidFill>
                  <a:srgbClr val="1D1D1D"/>
                </a:solidFill>
                <a:latin typeface="Titillium Web" panose="00000500000000000000" pitchFamily="2" charset="0"/>
              </a:rPr>
              <a:t>for daily poultry care, feeding, vaccination, sanitation, and distribution to ensure consistency across all sites.</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Formalize staffing structures through contracts</a:t>
            </a:r>
            <a:r>
              <a:rPr lang="en-US" sz="1200" dirty="0">
                <a:solidFill>
                  <a:srgbClr val="1D1D1D"/>
                </a:solidFill>
                <a:latin typeface="Titillium Web" panose="00000500000000000000" pitchFamily="2" charset="0"/>
              </a:rPr>
              <a:t>, job descriptions, and clear reporting lines to reduce dependency on informal oversight.</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Introduce delegation frameworks and shift schedules </a:t>
            </a:r>
            <a:r>
              <a:rPr lang="en-US" sz="1200" dirty="0">
                <a:solidFill>
                  <a:srgbClr val="1D1D1D"/>
                </a:solidFill>
                <a:latin typeface="Titillium Web" panose="00000500000000000000" pitchFamily="2" charset="0"/>
              </a:rPr>
              <a:t>to distribute responsibilities evenly and provide clarity on accountability within operations.</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Establish operational dashboards and KPIs to track production yields</a:t>
            </a:r>
            <a:r>
              <a:rPr lang="en-US" sz="1200" dirty="0">
                <a:solidFill>
                  <a:srgbClr val="1D1D1D"/>
                </a:solidFill>
                <a:latin typeface="Titillium Web" panose="00000500000000000000" pitchFamily="2" charset="0"/>
              </a:rPr>
              <a:t>, feed consumption, mortality rates, and staff performance.</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Create replication guides for the decentralized micro-farm model </a:t>
            </a:r>
            <a:r>
              <a:rPr lang="en-US" sz="1200" dirty="0">
                <a:solidFill>
                  <a:srgbClr val="1D1D1D"/>
                </a:solidFill>
                <a:latin typeface="Titillium Web" panose="00000500000000000000" pitchFamily="2" charset="0"/>
              </a:rPr>
              <a:t>to enable consistency and standardization as operations expand into new provinces.</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Implement contingency and risk protocols</a:t>
            </a:r>
            <a:r>
              <a:rPr lang="en-US" sz="1200" dirty="0">
                <a:solidFill>
                  <a:srgbClr val="1D1D1D"/>
                </a:solidFill>
                <a:latin typeface="Titillium Web" panose="00000500000000000000" pitchFamily="2" charset="0"/>
              </a:rPr>
              <a:t>, including emergency response plans for disease outbreaks, equipment failures, or supply chain disruptions.</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Invest in continuous staff training </a:t>
            </a:r>
            <a:r>
              <a:rPr lang="en-US" sz="1200" dirty="0">
                <a:solidFill>
                  <a:srgbClr val="1D1D1D"/>
                </a:solidFill>
                <a:latin typeface="Titillium Web" panose="00000500000000000000" pitchFamily="2" charset="0"/>
              </a:rPr>
              <a:t>to ensure adherence to biosecurity practices, animal welfare standards, and operational efficiency requirements.</a:t>
            </a:r>
          </a:p>
          <a:p>
            <a:pPr marL="0" indent="0">
              <a:lnSpc>
                <a:spcPts val="1600"/>
              </a:lnSpc>
              <a:spcBef>
                <a:spcPts val="1200"/>
              </a:spcBef>
              <a:spcAft>
                <a:spcPts val="600"/>
              </a:spcAft>
              <a:buNone/>
            </a:pPr>
            <a:r>
              <a:rPr lang="en-US" sz="1200" dirty="0">
                <a:solidFill>
                  <a:srgbClr val="1D1D1D"/>
                </a:solidFill>
                <a:latin typeface="Titillium Web" panose="00000500000000000000" pitchFamily="2" charset="0"/>
              </a:rPr>
              <a:t>By embedding these priorities into daily practice, Cool Runnings Poultry will shift from a founder-dependent operational model to an institutionalized system, capable of scaling reliably across provinces while maintaining quality and efficiency.</a:t>
            </a:r>
          </a:p>
        </p:txBody>
      </p:sp>
      <p:sp>
        <p:nvSpPr>
          <p:cNvPr id="9" name="Text 1">
            <a:extLst>
              <a:ext uri="{FF2B5EF4-FFF2-40B4-BE49-F238E27FC236}">
                <a16:creationId xmlns:a16="http://schemas.microsoft.com/office/drawing/2014/main" id="{1FCC13D4-D38D-9904-0B0B-A8A2611AA0A2}"/>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09E54407-19A5-4B24-4ED2-9DFF56848BCF}"/>
              </a:ext>
            </a:extLst>
          </p:cNvPr>
          <p:cNvSpPr/>
          <p:nvPr/>
        </p:nvSpPr>
        <p:spPr>
          <a:xfrm>
            <a:off x="796962" y="1963542"/>
            <a:ext cx="3960442" cy="2857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rPr>
              <a:t>6.6 Priorities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7B3364EE-263A-BAA9-E204-D52252D86E13}"/>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42</a:t>
            </a:r>
            <a:endParaRPr lang="en-US" sz="1000" dirty="0">
              <a:latin typeface="Titillium Web" panose="00000500000000000000" pitchFamily="2" charset="0"/>
            </a:endParaRPr>
          </a:p>
        </p:txBody>
      </p:sp>
      <p:sp>
        <p:nvSpPr>
          <p:cNvPr id="12" name="Text 4">
            <a:extLst>
              <a:ext uri="{FF2B5EF4-FFF2-40B4-BE49-F238E27FC236}">
                <a16:creationId xmlns:a16="http://schemas.microsoft.com/office/drawing/2014/main" id="{7B4A3FF5-A3C5-EF2C-5D70-1D5D061268F1}"/>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69E8C2EA-A1B4-279F-3DE9-FA0FCE7F480B}"/>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EC9EF3EE-F487-D490-1938-47FACE34501B}"/>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0E16DB0C-5D15-D0E8-EA7B-8229EF8306F0}"/>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E9698BAA-F91E-7D1E-7936-B0C12CDE0D4A}"/>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2" name="Flowchart: Connector 1">
            <a:extLst>
              <a:ext uri="{FF2B5EF4-FFF2-40B4-BE49-F238E27FC236}">
                <a16:creationId xmlns:a16="http://schemas.microsoft.com/office/drawing/2014/main" id="{9D13053E-D240-2D84-D035-4C731C33FDEE}"/>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DDC22488-8278-27E8-5464-3C61795D2BC4}"/>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158F6AFF-0D4B-093C-6A9F-D5CA60843F9D}"/>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48648F83-F5CA-C09B-30C7-F9C2DB2235CB}"/>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169773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94675D-CA5A-6BCF-E201-632541FA05D2}"/>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B4AC0CF6-22BC-5643-CF1F-BC645E7BC4FA}"/>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7A871113-D2D4-AE7C-160B-D6C46B8E0507}"/>
              </a:ext>
            </a:extLst>
          </p:cNvPr>
          <p:cNvPicPr>
            <a:picLocks noChangeAspect="1"/>
          </p:cNvPicPr>
          <p:nvPr/>
        </p:nvPicPr>
        <p:blipFill>
          <a:blip r:embed="rId3"/>
          <a:srcRect/>
          <a:stretch/>
        </p:blipFill>
        <p:spPr>
          <a:xfrm>
            <a:off x="1" y="4219575"/>
            <a:ext cx="7779210" cy="4076699"/>
          </a:xfrm>
          <a:prstGeom prst="rect">
            <a:avLst/>
          </a:prstGeom>
        </p:spPr>
      </p:pic>
      <p:pic>
        <p:nvPicPr>
          <p:cNvPr id="6" name="Image 4" descr="preencoded.png">
            <a:extLst>
              <a:ext uri="{FF2B5EF4-FFF2-40B4-BE49-F238E27FC236}">
                <a16:creationId xmlns:a16="http://schemas.microsoft.com/office/drawing/2014/main" id="{C2F0AB1E-BD0D-D6C6-669F-BE77920E31B5}"/>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1DC89158-ADE7-F54C-3D6A-97F2CE96D878}"/>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3AB63ED4-3615-E579-D6B1-6E3E250EA2E8}"/>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2" name="Text 3">
            <a:extLst>
              <a:ext uri="{FF2B5EF4-FFF2-40B4-BE49-F238E27FC236}">
                <a16:creationId xmlns:a16="http://schemas.microsoft.com/office/drawing/2014/main" id="{8D118214-F76B-CE41-CFE4-5940E4B5B64B}"/>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endParaRPr lang="en-US" sz="1200" dirty="0">
              <a:latin typeface="Titillium Web" panose="00000500000000000000" pitchFamily="2" charset="0"/>
            </a:endParaRPr>
          </a:p>
        </p:txBody>
      </p:sp>
      <p:sp>
        <p:nvSpPr>
          <p:cNvPr id="14" name="Text 0">
            <a:extLst>
              <a:ext uri="{FF2B5EF4-FFF2-40B4-BE49-F238E27FC236}">
                <a16:creationId xmlns:a16="http://schemas.microsoft.com/office/drawing/2014/main" id="{502AD792-A3B8-9B95-7182-30B279BCE309}"/>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SECTION7</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Market Position</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659C6803-2D3E-385D-5D9F-AC16C082575E}"/>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013C992D-2959-952E-CD34-171AFD240862}"/>
              </a:ext>
            </a:extLst>
          </p:cNvPr>
          <p:cNvSpPr/>
          <p:nvPr/>
        </p:nvSpPr>
        <p:spPr>
          <a:xfrm>
            <a:off x="214856" y="865637"/>
            <a:ext cx="1054386" cy="141605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4021090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D06859-2036-874E-78DC-8674348CAC2E}"/>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BD6BE86F-7F87-AFE5-26D8-C933D675FE3F}"/>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72F31D61-3D8E-4B26-518F-3DE7CDFA51CC}"/>
              </a:ext>
            </a:extLst>
          </p:cNvPr>
          <p:cNvSpPr/>
          <p:nvPr/>
        </p:nvSpPr>
        <p:spPr>
          <a:xfrm>
            <a:off x="796962" y="2474865"/>
            <a:ext cx="4794819" cy="6663603"/>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This section evaluates Cool Runnings Poultry’s market positioning, customer engagement systems, and competitive differentiation. Market position is a critical driver of commercial success, as it determines how effectively a business can attract, retain, and grow its customer base. For funders and institutional buyers, strong evidence of structured market systems—such as customer relationship management (CRM), segmented sales tracking, and retention strategies—is essential to demonstrate long-term viability.</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business plan positions Cool Runnings Poultry as a community-focused poultry supplier that addresses local shortages while building scalable operations across KwaZulu-Natal, Eastern Cape, and Gauteng. Its value proposition is centered on affordability, freshness, and reliability, supported by a distributed micro-farm model that reduces transport costs and ensures timely delivery. This approach also differentiates the business from larger centralized suppliers by embedding local empowerment into its brand identity.</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plan further outlines a diverse customer base, ranging from low- and middle-income households to bulk buyers such as retailers, restaurants, and hospitality establishments. Marketing strategies include a mix of direct sales, community outreach, and digital platforms such as Facebook, WhatsApp Business, and Instagram. While these strategies highlight strong intent, there was no evidence of CRM systems, structured sales funnels, or market segmentation tools to demonstrate institutionalized client management.</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This analysis therefore focuses on whether Cool Runnings Poultry’s strong brand narrative and competitive positioning are matched by structured systems that can support client acquisition, retention, and expansion. Findings show that while the company has articulated a compelling market story, its commercial systems remain at an early stage of formalization, limiting its ability to fully demonstrate scalability and funder readiness.</a:t>
            </a:r>
          </a:p>
        </p:txBody>
      </p:sp>
      <p:sp>
        <p:nvSpPr>
          <p:cNvPr id="9" name="Text 1">
            <a:extLst>
              <a:ext uri="{FF2B5EF4-FFF2-40B4-BE49-F238E27FC236}">
                <a16:creationId xmlns:a16="http://schemas.microsoft.com/office/drawing/2014/main" id="{C2058F50-1E8B-FB76-1EFF-94F0F650367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BADA913-9D54-560B-C6F1-12FB345303B5}"/>
              </a:ext>
            </a:extLst>
          </p:cNvPr>
          <p:cNvSpPr/>
          <p:nvPr/>
        </p:nvSpPr>
        <p:spPr>
          <a:xfrm>
            <a:off x="796962" y="1868292"/>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7.1 Introduction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6A225A5F-4862-970A-421A-A1F331FF583F}"/>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44</a:t>
            </a:r>
            <a:endParaRPr lang="en-US" sz="1000" dirty="0">
              <a:latin typeface="Titillium Web" panose="00000500000000000000" pitchFamily="2" charset="0"/>
            </a:endParaRPr>
          </a:p>
        </p:txBody>
      </p:sp>
      <p:sp>
        <p:nvSpPr>
          <p:cNvPr id="12" name="Text 4">
            <a:extLst>
              <a:ext uri="{FF2B5EF4-FFF2-40B4-BE49-F238E27FC236}">
                <a16:creationId xmlns:a16="http://schemas.microsoft.com/office/drawing/2014/main" id="{DBF08E04-429E-CA56-844A-637B07773C7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9600951A-5129-9275-D456-85153EE39616}"/>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AEB2AAE4-C708-FDB8-6236-322B7B542B97}"/>
              </a:ext>
            </a:extLst>
          </p:cNvPr>
          <p:cNvGrpSpPr/>
          <p:nvPr/>
        </p:nvGrpSpPr>
        <p:grpSpPr>
          <a:xfrm>
            <a:off x="6037145" y="7617247"/>
            <a:ext cx="1314450" cy="1449210"/>
            <a:chOff x="5999045" y="7407697"/>
            <a:chExt cx="1314450" cy="1449210"/>
          </a:xfrm>
        </p:grpSpPr>
        <p:sp>
          <p:nvSpPr>
            <p:cNvPr id="15" name="Text 4">
              <a:extLst>
                <a:ext uri="{FF2B5EF4-FFF2-40B4-BE49-F238E27FC236}">
                  <a16:creationId xmlns:a16="http://schemas.microsoft.com/office/drawing/2014/main" id="{BFB61426-C6CF-5F27-CB35-8F89B177DEBF}"/>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104153E7-DACC-8D6C-3FC7-D4251109B8A8}"/>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2" name="Flowchart: Connector 1">
            <a:extLst>
              <a:ext uri="{FF2B5EF4-FFF2-40B4-BE49-F238E27FC236}">
                <a16:creationId xmlns:a16="http://schemas.microsoft.com/office/drawing/2014/main" id="{E4D24690-D5B4-434E-F834-4D27B4ADB6A2}"/>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D4117903-2986-4C86-2D61-FC9A8299EB39}"/>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BF490A6C-E2DD-17F8-E0AB-171435FF07C3}"/>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31E55948-8835-3CD9-2EEB-333ED7B400EB}"/>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637250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159EEB-C333-47EB-3B2A-75C5FC662FAE}"/>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D25B4D0C-AB25-CD72-7206-E0C79EED0948}"/>
              </a:ext>
            </a:extLst>
          </p:cNvPr>
          <p:cNvPicPr>
            <a:picLocks noChangeAspect="1"/>
          </p:cNvPicPr>
          <p:nvPr/>
        </p:nvPicPr>
        <p:blipFill>
          <a:blip r:embed="rId3"/>
          <a:stretch>
            <a:fillRect/>
          </a:stretch>
        </p:blipFill>
        <p:spPr>
          <a:xfrm>
            <a:off x="0" y="86182"/>
            <a:ext cx="7772400" cy="10058400"/>
          </a:xfrm>
          <a:prstGeom prst="rect">
            <a:avLst/>
          </a:prstGeom>
        </p:spPr>
      </p:pic>
      <p:pic>
        <p:nvPicPr>
          <p:cNvPr id="5" name="Image 3" descr="preencoded.png">
            <a:extLst>
              <a:ext uri="{FF2B5EF4-FFF2-40B4-BE49-F238E27FC236}">
                <a16:creationId xmlns:a16="http://schemas.microsoft.com/office/drawing/2014/main" id="{5A6DFA43-5D97-9465-9F8C-F3AFB61D6233}"/>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8DE4A58B-660D-739E-8B02-FC1634AB8F5C}"/>
              </a:ext>
            </a:extLst>
          </p:cNvPr>
          <p:cNvSpPr/>
          <p:nvPr/>
        </p:nvSpPr>
        <p:spPr>
          <a:xfrm>
            <a:off x="796962" y="2508059"/>
            <a:ext cx="4821537" cy="5892991"/>
          </a:xfrm>
          <a:prstGeom prst="rect">
            <a:avLst/>
          </a:prstGeom>
          <a:noFill/>
          <a:ln/>
        </p:spPr>
        <p:txBody>
          <a:bodyPr wrap="square" lIns="0" tIns="0" rIns="0" bIns="0" rtlCol="0" anchor="ctr"/>
          <a:lstStyle/>
          <a:p>
            <a:pPr algn="l">
              <a:lnSpc>
                <a:spcPts val="1600"/>
              </a:lnSpc>
              <a:spcBef>
                <a:spcPts val="1200"/>
              </a:spcBef>
              <a:spcAft>
                <a:spcPts val="600"/>
              </a:spcAft>
            </a:pPr>
            <a:endParaRPr/>
          </a:p>
        </p:txBody>
      </p:sp>
      <p:sp>
        <p:nvSpPr>
          <p:cNvPr id="9" name="Text 1">
            <a:extLst>
              <a:ext uri="{FF2B5EF4-FFF2-40B4-BE49-F238E27FC236}">
                <a16:creationId xmlns:a16="http://schemas.microsoft.com/office/drawing/2014/main" id="{1A7F2CF7-9392-FE52-5532-CEFA6641322C}"/>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421E5A87-93C0-40F2-DC0E-2A9CB202EE64}"/>
              </a:ext>
            </a:extLst>
          </p:cNvPr>
          <p:cNvSpPr/>
          <p:nvPr/>
        </p:nvSpPr>
        <p:spPr>
          <a:xfrm>
            <a:off x="796962" y="1960569"/>
            <a:ext cx="3960442" cy="331541"/>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7.2 Documentation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A9345E5A-0462-0A65-AF78-BFBF14F4407B}"/>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45</a:t>
            </a: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74A3C2DA-02A6-1E9A-5769-FF017D2E1C2A}"/>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E777D825-5690-691A-F6CA-9F4F18380F80}"/>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42AE1C45-4CA0-DDE2-2861-73FC1BA30EF9}"/>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C9A9CE38-6B67-51F3-DB79-47B23E856D30}"/>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A424F2C3-30AC-AC85-4B98-E85E90B6086A}"/>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00D99DF8-4DAB-77F3-D997-68689DD4D299}"/>
              </a:ext>
            </a:extLst>
          </p:cNvPr>
          <p:cNvSpPr/>
          <p:nvPr/>
        </p:nvSpPr>
        <p:spPr>
          <a:xfrm>
            <a:off x="7044971" y="9415096"/>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48E6D13E-01E6-D0CA-05C4-063A6F577E90}"/>
              </a:ext>
            </a:extLst>
          </p:cNvPr>
          <p:cNvGrpSpPr/>
          <p:nvPr/>
        </p:nvGrpSpPr>
        <p:grpSpPr>
          <a:xfrm>
            <a:off x="5591781" y="1412484"/>
            <a:ext cx="1382886" cy="1387866"/>
            <a:chOff x="5591781" y="1412484"/>
            <a:chExt cx="1382886" cy="1387866"/>
          </a:xfrm>
        </p:grpSpPr>
        <p:sp>
          <p:nvSpPr>
            <p:cNvPr id="7" name="Rectangle 6">
              <a:extLst>
                <a:ext uri="{FF2B5EF4-FFF2-40B4-BE49-F238E27FC236}">
                  <a16:creationId xmlns:a16="http://schemas.microsoft.com/office/drawing/2014/main" id="{E4A7FC2A-B177-2D48-76FC-1B1A3E07B80F}"/>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E6FF4915-B994-A2FE-A329-3C5B1F05A613}"/>
                </a:ext>
              </a:extLst>
            </p:cNvPr>
            <p:cNvPicPr>
              <a:picLocks noChangeAspect="1"/>
            </p:cNvPicPr>
            <p:nvPr/>
          </p:nvPicPr>
          <p:blipFill>
            <a:blip r:embed="rId6"/>
            <a:srcRect t="17079" b="17079"/>
            <a:stretch/>
          </p:blipFill>
          <p:spPr>
            <a:xfrm>
              <a:off x="5591781" y="1712378"/>
              <a:ext cx="1158067" cy="762487"/>
            </a:xfrm>
            <a:prstGeom prst="rect">
              <a:avLst/>
            </a:prstGeom>
            <a:ln>
              <a:solidFill>
                <a:schemeClr val="accent6">
                  <a:lumMod val="75000"/>
                </a:schemeClr>
              </a:solidFill>
            </a:ln>
          </p:spPr>
        </p:pic>
      </p:grpSp>
      <p:sp>
        <p:nvSpPr>
          <p:cNvPr id="19" name="Text 0">
            <a:extLst>
              <a:ext uri="{FF2B5EF4-FFF2-40B4-BE49-F238E27FC236}">
                <a16:creationId xmlns:a16="http://schemas.microsoft.com/office/drawing/2014/main" id="{65F5CF8C-EAAF-D30E-E39A-CF6F6C0C1342}"/>
              </a:ext>
            </a:extLst>
          </p:cNvPr>
          <p:cNvSpPr/>
          <p:nvPr/>
        </p:nvSpPr>
        <p:spPr>
          <a:xfrm>
            <a:off x="796962" y="2474865"/>
            <a:ext cx="4794819" cy="7373985"/>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market evidence for Cool Runnings Poultry was drawn exclusively from the business plan. The documentation demonstrates a clear understanding of the poultry sector’s dynamics, the target market’s composition, and the company’s positioning against competitors. </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Evidence provided included: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Market Analysis: Clear articulation of the poultry industry’s size, trends, and demand drivers in South Africa, with emphasis on rising protein consumption and preference for local sourcing.</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Target Market Segmentation: Identification of diverse customer segments, including households, small retailers, restaurants, hotels, and bulk buyers across three provinces.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Value Proposition: Defined focus on affordability, freshness, and reliability through localized production and distribution.</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Marketing Strategy: References to direct sales, community outreach, and digital platforms (Facebook, WhatsApp Business, Instagram) for customer engagement.</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Competitive Positioning: Recognition of the competitive landscape, noting the dominance of large-scale producers while identifying gaps in rural and peri-urban supply chains.</a:t>
            </a:r>
          </a:p>
          <a:p>
            <a:pPr marL="0" indent="0" algn="l">
              <a:lnSpc>
                <a:spcPts val="1600"/>
              </a:lnSpc>
              <a:spcBef>
                <a:spcPts val="1200"/>
              </a:spcBef>
              <a:spcAft>
                <a:spcPts val="600"/>
              </a:spcAft>
              <a:buNone/>
            </a:pPr>
            <a:r>
              <a:rPr lang="en-US" sz="1200" b="1" dirty="0">
                <a:solidFill>
                  <a:srgbClr val="1D1D1D"/>
                </a:solidFill>
                <a:latin typeface="Titillium Web" panose="00000500000000000000" pitchFamily="2" charset="0"/>
                <a:ea typeface="Titillium Web" pitchFamily="34" charset="-122"/>
                <a:cs typeface="Titillium Web" pitchFamily="34" charset="-120"/>
              </a:rPr>
              <a:t>Evidence not provided included:</a:t>
            </a:r>
          </a:p>
          <a:p>
            <a:pPr marL="171450" indent="-171450" algn="l">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Customer Relationship Management (CRM) systems: No documentation of digital tools or logs tracking customer interactions, sales pipelines, or retention metrics.</a:t>
            </a:r>
          </a:p>
          <a:p>
            <a:pPr marL="171450" indent="-171450" algn="l">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Sales Funnel or Pipeline Records: No evidence of structured tracking of client acquisition, conversion, or repeat business.</a:t>
            </a:r>
          </a:p>
          <a:p>
            <a:pPr marL="171450" indent="-171450" algn="l">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Market Segmentation Reports: Absence of formal reports quantifying the size, value, or behavior of customer segments.</a:t>
            </a:r>
          </a:p>
          <a:p>
            <a:pPr marL="171450" indent="-171450" algn="l">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Retention and Loyalty Programs: While referenced conceptually, no documented loyalty schemes, discount records, or client engagement frameworks were provided.</a:t>
            </a:r>
          </a:p>
          <a:p>
            <a:pPr marL="171450" indent="-171450" algn="l">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Formal Branding Guidelines: No logos, design templates, or promotional collateral were included beyond narrative descriptions.</a:t>
            </a:r>
          </a:p>
        </p:txBody>
      </p:sp>
    </p:spTree>
    <p:extLst>
      <p:ext uri="{BB962C8B-B14F-4D97-AF65-F5344CB8AC3E}">
        <p14:creationId xmlns:p14="http://schemas.microsoft.com/office/powerpoint/2010/main" val="22007980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E5FF0B-748F-7380-9B1B-D679336B6C2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6B643573-B540-44E5-8BE4-F1F490B25FB8}"/>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1353CB82-FAB2-FE22-D081-41056A5FBDE0}"/>
              </a:ext>
            </a:extLst>
          </p:cNvPr>
          <p:cNvSpPr/>
          <p:nvPr/>
        </p:nvSpPr>
        <p:spPr>
          <a:xfrm>
            <a:off x="796962" y="1990482"/>
            <a:ext cx="4133226" cy="388163"/>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7.3 Preliminary Findings</a:t>
            </a:r>
          </a:p>
        </p:txBody>
      </p:sp>
      <p:sp>
        <p:nvSpPr>
          <p:cNvPr id="7" name="Text 1">
            <a:extLst>
              <a:ext uri="{FF2B5EF4-FFF2-40B4-BE49-F238E27FC236}">
                <a16:creationId xmlns:a16="http://schemas.microsoft.com/office/drawing/2014/main" id="{A5711D35-CC98-99EA-34DF-21760C737CE7}"/>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1BD4C39A-9D67-ABA9-B3EE-17AD6535B8AB}"/>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7A87FF88-FF30-29F8-0C72-4F2794FD6E8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a:extLst>
              <a:ext uri="{FF2B5EF4-FFF2-40B4-BE49-F238E27FC236}">
                <a16:creationId xmlns:a16="http://schemas.microsoft.com/office/drawing/2014/main" id="{4F6FC478-FE3B-FE4A-B8F3-8CBED240D401}"/>
              </a:ext>
            </a:extLst>
          </p:cNvPr>
          <p:cNvSpPr/>
          <p:nvPr/>
        </p:nvSpPr>
        <p:spPr>
          <a:xfrm>
            <a:off x="796962" y="6959079"/>
            <a:ext cx="5591920" cy="914401"/>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6: </a:t>
            </a:r>
            <a:r>
              <a:rPr lang="en-US" sz="1425" dirty="0">
                <a:solidFill>
                  <a:srgbClr val="2B2B35"/>
                </a:solidFill>
                <a:latin typeface="Titillium Web" panose="00000500000000000000" pitchFamily="2" charset="0"/>
                <a:ea typeface="Roboto Condensed" pitchFamily="34" charset="-122"/>
                <a:cs typeface="Roboto Condensed" pitchFamily="34" charset="-120"/>
              </a:rPr>
              <a:t>Market Position Assessment</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FE504AA3-6FD1-83B1-F058-854E69589C91}"/>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1" name="Table 10">
            <a:extLst>
              <a:ext uri="{FF2B5EF4-FFF2-40B4-BE49-F238E27FC236}">
                <a16:creationId xmlns:a16="http://schemas.microsoft.com/office/drawing/2014/main" id="{18861C3A-F76D-0E87-0001-AAFDCF675EB3}"/>
              </a:ext>
            </a:extLst>
          </p:cNvPr>
          <p:cNvGraphicFramePr>
            <a:graphicFrameLocks noGrp="1"/>
          </p:cNvGraphicFramePr>
          <p:nvPr>
            <p:extLst>
              <p:ext uri="{D42A27DB-BD31-4B8C-83A1-F6EECF244321}">
                <p14:modId xmlns:p14="http://schemas.microsoft.com/office/powerpoint/2010/main" val="3594253835"/>
              </p:ext>
            </p:extLst>
          </p:nvPr>
        </p:nvGraphicFramePr>
        <p:xfrm>
          <a:off x="796962" y="3764847"/>
          <a:ext cx="6516600" cy="3194232"/>
        </p:xfrm>
        <a:graphic>
          <a:graphicData uri="http://schemas.openxmlformats.org/drawingml/2006/table">
            <a:tbl>
              <a:tblPr firstRow="1" firstCol="1" bandRow="1">
                <a:tableStyleId>{7E9639D4-E3E2-4D34-9284-5A2195B3D0D7}</a:tableStyleId>
              </a:tblPr>
              <a:tblGrid>
                <a:gridCol w="3258300">
                  <a:extLst>
                    <a:ext uri="{9D8B030D-6E8A-4147-A177-3AD203B41FA5}">
                      <a16:colId xmlns:a16="http://schemas.microsoft.com/office/drawing/2014/main" val="1073329013"/>
                    </a:ext>
                  </a:extLst>
                </a:gridCol>
                <a:gridCol w="3258300">
                  <a:extLst>
                    <a:ext uri="{9D8B030D-6E8A-4147-A177-3AD203B41FA5}">
                      <a16:colId xmlns:a16="http://schemas.microsoft.com/office/drawing/2014/main" val="1950222492"/>
                    </a:ext>
                  </a:extLst>
                </a:gridCol>
              </a:tblGrid>
              <a:tr h="532372">
                <a:tc>
                  <a:txBody>
                    <a:bodyPr/>
                    <a:lstStyle/>
                    <a:p>
                      <a:pPr algn="l">
                        <a:lnSpc>
                          <a:spcPct val="115000"/>
                        </a:lnSpc>
                        <a:spcBef>
                          <a:spcPts val="1200"/>
                        </a:spcBef>
                        <a:spcAft>
                          <a:spcPts val="1000"/>
                        </a:spcAft>
                        <a:buNone/>
                      </a:pPr>
                      <a:r>
                        <a:rPr lang="en-ZA" sz="1100" kern="0" dirty="0">
                          <a:effectLst/>
                          <a:latin typeface="Titillium Web" panose="00000500000000000000" pitchFamily="2" charset="0"/>
                        </a:rPr>
                        <a:t>Market Indicator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B w="635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l">
                        <a:lnSpc>
                          <a:spcPct val="115000"/>
                        </a:lnSpc>
                        <a:spcBef>
                          <a:spcPts val="1200"/>
                        </a:spcBef>
                        <a:spcAft>
                          <a:spcPts val="1000"/>
                        </a:spcAft>
                        <a:buNone/>
                      </a:pPr>
                      <a:r>
                        <a:rPr lang="en-ZA" sz="1100" kern="0" dirty="0">
                          <a:effectLst/>
                          <a:latin typeface="Titillium Web" panose="00000500000000000000" pitchFamily="2" charset="0"/>
                        </a:rPr>
                        <a:t>Findings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B w="635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1186251207"/>
                  </a:ext>
                </a:extLst>
              </a:tr>
              <a:tr h="532372">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Customer Segmentation</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Diverse customer base identified, but no quantified segmentation data.</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81898333"/>
                  </a:ext>
                </a:extLst>
              </a:tr>
              <a:tr h="532372">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Value Proposition Articulation</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Clear focus on affordability, freshness, and reliability via micro-farm model.</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00016451"/>
                  </a:ext>
                </a:extLst>
              </a:tr>
              <a:tr h="532372">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Go-To-Market (GTM) Strategy</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Direct sales and digital channels outlined, but no structured metrics.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88650055"/>
                  </a:ext>
                </a:extLst>
              </a:tr>
              <a:tr h="532372">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Sales Process and Tools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evidence of CRM or sales tracking tools in use.</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2151539"/>
                  </a:ext>
                </a:extLst>
              </a:tr>
              <a:tr h="532372">
                <a:tc>
                  <a:txBody>
                    <a:bodyPr/>
                    <a:lstStyle/>
                    <a:p>
                      <a:pPr algn="l">
                        <a:lnSpc>
                          <a:spcPct val="115000"/>
                        </a:lnSpc>
                        <a:spcBef>
                          <a:spcPts val="1200"/>
                        </a:spcBef>
                        <a:spcAft>
                          <a:spcPts val="1000"/>
                        </a:spcAft>
                        <a:buNone/>
                      </a:pPr>
                      <a:r>
                        <a:rPr lang="en-ZA" sz="1000" kern="0">
                          <a:effectLst/>
                          <a:latin typeface="Titillium Web" panose="00000500000000000000" pitchFamily="2" charset="0"/>
                        </a:rPr>
                        <a:t>Branding and Market Presence</a:t>
                      </a:r>
                      <a:endParaRPr lang="en-ZA" sz="10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Strong narrative, but no formal branding manuals or collateral.</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47805129"/>
                  </a:ext>
                </a:extLst>
              </a:tr>
            </a:tbl>
          </a:graphicData>
        </a:graphic>
      </p:graphicFrame>
      <p:sp>
        <p:nvSpPr>
          <p:cNvPr id="14" name="TextBox 13">
            <a:extLst>
              <a:ext uri="{FF2B5EF4-FFF2-40B4-BE49-F238E27FC236}">
                <a16:creationId xmlns:a16="http://schemas.microsoft.com/office/drawing/2014/main" id="{21AE1151-061D-AAF6-A03A-6AA2AA7F925C}"/>
              </a:ext>
            </a:extLst>
          </p:cNvPr>
          <p:cNvSpPr txBox="1"/>
          <p:nvPr/>
        </p:nvSpPr>
        <p:spPr>
          <a:xfrm>
            <a:off x="796962" y="2584478"/>
            <a:ext cx="4794820" cy="1113125"/>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market assessment reveals that Cool Runnings Poultry has built strong brand awareness and public resonance, particularly among socially engaged audiences. However, the company lacks structured tools, segmentation logic, and strategic market infrastructure to translate awareness into long-term customer growth</a:t>
            </a:r>
            <a:r>
              <a:rPr lang="en-US" sz="1050" dirty="0">
                <a:latin typeface="Titillium Web" panose="00000500000000000000" pitchFamily="2" charset="0"/>
              </a:rPr>
              <a:t>.</a:t>
            </a:r>
            <a:endParaRPr lang="en-ZA" sz="1050" dirty="0">
              <a:latin typeface="Titillium Web" panose="00000500000000000000" pitchFamily="2" charset="0"/>
            </a:endParaRPr>
          </a:p>
        </p:txBody>
      </p:sp>
      <p:grpSp>
        <p:nvGrpSpPr>
          <p:cNvPr id="10" name="Group 9">
            <a:extLst>
              <a:ext uri="{FF2B5EF4-FFF2-40B4-BE49-F238E27FC236}">
                <a16:creationId xmlns:a16="http://schemas.microsoft.com/office/drawing/2014/main" id="{8CC2ADC1-B417-A7C8-40D7-5770CD74DCC4}"/>
              </a:ext>
            </a:extLst>
          </p:cNvPr>
          <p:cNvGrpSpPr/>
          <p:nvPr/>
        </p:nvGrpSpPr>
        <p:grpSpPr>
          <a:xfrm>
            <a:off x="5999045" y="7883947"/>
            <a:ext cx="1314450" cy="1449210"/>
            <a:chOff x="5999045" y="7407697"/>
            <a:chExt cx="1314450" cy="1449210"/>
          </a:xfrm>
        </p:grpSpPr>
        <p:sp>
          <p:nvSpPr>
            <p:cNvPr id="15" name="Text 4">
              <a:extLst>
                <a:ext uri="{FF2B5EF4-FFF2-40B4-BE49-F238E27FC236}">
                  <a16:creationId xmlns:a16="http://schemas.microsoft.com/office/drawing/2014/main" id="{93825854-90C2-4024-2548-EA711097AC3B}"/>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20" name="Image 4" descr="preencoded.png">
              <a:extLst>
                <a:ext uri="{FF2B5EF4-FFF2-40B4-BE49-F238E27FC236}">
                  <a16:creationId xmlns:a16="http://schemas.microsoft.com/office/drawing/2014/main" id="{7192D511-6342-15AA-23C9-B520DD31F9AE}"/>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D86D7261-5495-8C21-7685-00E715259771}"/>
              </a:ext>
            </a:extLst>
          </p:cNvPr>
          <p:cNvGrpSpPr/>
          <p:nvPr/>
        </p:nvGrpSpPr>
        <p:grpSpPr>
          <a:xfrm>
            <a:off x="5591781" y="1412484"/>
            <a:ext cx="1382886" cy="1387866"/>
            <a:chOff x="5591781" y="1412484"/>
            <a:chExt cx="1382886" cy="1387866"/>
          </a:xfrm>
        </p:grpSpPr>
        <p:sp>
          <p:nvSpPr>
            <p:cNvPr id="4" name="Rectangle 3">
              <a:extLst>
                <a:ext uri="{FF2B5EF4-FFF2-40B4-BE49-F238E27FC236}">
                  <a16:creationId xmlns:a16="http://schemas.microsoft.com/office/drawing/2014/main" id="{89D0ED89-3968-1BCF-5A4C-974D9C922EDB}"/>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6" name="Picture 15">
              <a:extLst>
                <a:ext uri="{FF2B5EF4-FFF2-40B4-BE49-F238E27FC236}">
                  <a16:creationId xmlns:a16="http://schemas.microsoft.com/office/drawing/2014/main" id="{FC94F193-D4E9-C2B8-3B0F-FE926D7F0763}"/>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10332364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5C15DD-FC2B-CF5A-62F8-A64859E3FCB8}"/>
            </a:ext>
          </a:extLst>
        </p:cNvPr>
        <p:cNvGrpSpPr/>
        <p:nvPr/>
      </p:nvGrpSpPr>
      <p:grpSpPr>
        <a:xfrm>
          <a:off x="0" y="0"/>
          <a:ext cx="0" cy="0"/>
          <a:chOff x="0" y="0"/>
          <a:chExt cx="0" cy="0"/>
        </a:xfrm>
      </p:grpSpPr>
      <p:pic>
        <p:nvPicPr>
          <p:cNvPr id="4" name="Image 2" descr="preencoded.png">
            <a:extLst>
              <a:ext uri="{FF2B5EF4-FFF2-40B4-BE49-F238E27FC236}">
                <a16:creationId xmlns:a16="http://schemas.microsoft.com/office/drawing/2014/main" id="{6D1A768D-295B-5F41-D546-3C2F7281754D}"/>
              </a:ext>
            </a:extLst>
          </p:cNvPr>
          <p:cNvPicPr>
            <a:picLocks noChangeAspect="1"/>
          </p:cNvPicPr>
          <p:nvPr/>
        </p:nvPicPr>
        <p:blipFill>
          <a:blip r:embed="rId3"/>
          <a:stretch>
            <a:fillRect/>
          </a:stretch>
        </p:blipFill>
        <p:spPr>
          <a:xfrm>
            <a:off x="807232" y="1549479"/>
            <a:ext cx="85725" cy="981075"/>
          </a:xfrm>
          <a:prstGeom prst="rect">
            <a:avLst/>
          </a:prstGeom>
        </p:spPr>
      </p:pic>
      <p:pic>
        <p:nvPicPr>
          <p:cNvPr id="5" name="Image 3" descr="preencoded.png">
            <a:extLst>
              <a:ext uri="{FF2B5EF4-FFF2-40B4-BE49-F238E27FC236}">
                <a16:creationId xmlns:a16="http://schemas.microsoft.com/office/drawing/2014/main" id="{1208A86D-80D6-F401-CB59-705746A86759}"/>
              </a:ext>
            </a:extLst>
          </p:cNvPr>
          <p:cNvPicPr>
            <a:picLocks noChangeAspect="1"/>
          </p:cNvPicPr>
          <p:nvPr/>
        </p:nvPicPr>
        <p:blipFill>
          <a:blip r:embed="rId4"/>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8BB9E124-DDAE-4A49-FB8B-C3A0FD4D7302}"/>
              </a:ext>
            </a:extLst>
          </p:cNvPr>
          <p:cNvSpPr/>
          <p:nvPr/>
        </p:nvSpPr>
        <p:spPr>
          <a:xfrm>
            <a:off x="958273" y="1756569"/>
            <a:ext cx="3907636" cy="68555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7.4 Market &amp; Sales Score</a:t>
            </a:r>
          </a:p>
        </p:txBody>
      </p:sp>
      <p:sp>
        <p:nvSpPr>
          <p:cNvPr id="7" name="Text 1">
            <a:extLst>
              <a:ext uri="{FF2B5EF4-FFF2-40B4-BE49-F238E27FC236}">
                <a16:creationId xmlns:a16="http://schemas.microsoft.com/office/drawing/2014/main" id="{3D32372A-288B-F8C4-4A62-26AEACA8D554}"/>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8" name="Text 2">
            <a:extLst>
              <a:ext uri="{FF2B5EF4-FFF2-40B4-BE49-F238E27FC236}">
                <a16:creationId xmlns:a16="http://schemas.microsoft.com/office/drawing/2014/main" id="{D11C838B-9E74-C18C-D82C-F7A4539453DF}"/>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B6521DF6-932B-2020-1B88-C7F60A6F2420}"/>
              </a:ext>
            </a:extLst>
          </p:cNvPr>
          <p:cNvSpPr/>
          <p:nvPr/>
        </p:nvSpPr>
        <p:spPr>
          <a:xfrm>
            <a:off x="5187639" y="677036"/>
            <a:ext cx="1771650" cy="209550"/>
          </a:xfrm>
          <a:prstGeom prst="rect">
            <a:avLst/>
          </a:prstGeom>
          <a:noFill/>
          <a:ln/>
        </p:spPr>
        <p:txBody>
          <a:bodyPr wrap="square" lIns="0" tIns="0" rIns="0" bIns="0" rtlCol="0" anchor="ctr"/>
          <a:lstStyle/>
          <a:p>
            <a:pPr algn="r">
              <a:lnSpc>
                <a:spcPct val="79650"/>
              </a:lnSpc>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3" name="Text 5">
            <a:extLst>
              <a:ext uri="{FF2B5EF4-FFF2-40B4-BE49-F238E27FC236}">
                <a16:creationId xmlns:a16="http://schemas.microsoft.com/office/drawing/2014/main" id="{4D773ED5-73AB-5CE6-B399-E46B05C53E6B}"/>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61" name="Group 60">
            <a:extLst>
              <a:ext uri="{FF2B5EF4-FFF2-40B4-BE49-F238E27FC236}">
                <a16:creationId xmlns:a16="http://schemas.microsoft.com/office/drawing/2014/main" id="{40EE92B8-3D83-C1FA-56BC-98B71AA411E2}"/>
              </a:ext>
            </a:extLst>
          </p:cNvPr>
          <p:cNvGrpSpPr/>
          <p:nvPr/>
        </p:nvGrpSpPr>
        <p:grpSpPr>
          <a:xfrm>
            <a:off x="256735" y="3363160"/>
            <a:ext cx="4979684" cy="6442137"/>
            <a:chOff x="256735" y="3363160"/>
            <a:chExt cx="4979684" cy="6442137"/>
          </a:xfrm>
        </p:grpSpPr>
        <p:grpSp>
          <p:nvGrpSpPr>
            <p:cNvPr id="11" name="Group 10">
              <a:extLst>
                <a:ext uri="{FF2B5EF4-FFF2-40B4-BE49-F238E27FC236}">
                  <a16:creationId xmlns:a16="http://schemas.microsoft.com/office/drawing/2014/main" id="{2C0612F3-15F8-17E8-EFAD-08B956BA2052}"/>
                </a:ext>
              </a:extLst>
            </p:cNvPr>
            <p:cNvGrpSpPr/>
            <p:nvPr/>
          </p:nvGrpSpPr>
          <p:grpSpPr>
            <a:xfrm>
              <a:off x="256735" y="3363160"/>
              <a:ext cx="4979684" cy="6440990"/>
              <a:chOff x="1650861" y="1521118"/>
              <a:chExt cx="3318131" cy="6440990"/>
            </a:xfrm>
          </p:grpSpPr>
          <p:pic>
            <p:nvPicPr>
              <p:cNvPr id="16" name="Image 10" descr="preencoded.png">
                <a:extLst>
                  <a:ext uri="{FF2B5EF4-FFF2-40B4-BE49-F238E27FC236}">
                    <a16:creationId xmlns:a16="http://schemas.microsoft.com/office/drawing/2014/main" id="{BDF5BA88-0740-6FC8-E5BE-AE4491926515}"/>
                  </a:ext>
                </a:extLst>
              </p:cNvPr>
              <p:cNvPicPr>
                <a:picLocks noChangeAspect="1"/>
              </p:cNvPicPr>
              <p:nvPr/>
            </p:nvPicPr>
            <p:blipFill>
              <a:blip r:embed="rId5"/>
              <a:stretch>
                <a:fillRect/>
              </a:stretch>
            </p:blipFill>
            <p:spPr>
              <a:xfrm>
                <a:off x="1658790" y="1521119"/>
                <a:ext cx="706291" cy="1174114"/>
              </a:xfrm>
              <a:prstGeom prst="rect">
                <a:avLst/>
              </a:prstGeom>
            </p:spPr>
          </p:pic>
          <p:pic>
            <p:nvPicPr>
              <p:cNvPr id="24" name="Image 18" descr="preencoded.png">
                <a:extLst>
                  <a:ext uri="{FF2B5EF4-FFF2-40B4-BE49-F238E27FC236}">
                    <a16:creationId xmlns:a16="http://schemas.microsoft.com/office/drawing/2014/main" id="{86C2C310-0614-ED27-3C1C-25946388B352}"/>
                  </a:ext>
                </a:extLst>
              </p:cNvPr>
              <p:cNvPicPr>
                <a:picLocks noChangeAspect="1"/>
              </p:cNvPicPr>
              <p:nvPr/>
            </p:nvPicPr>
            <p:blipFill>
              <a:blip r:embed="rId6"/>
              <a:stretch>
                <a:fillRect/>
              </a:stretch>
            </p:blipFill>
            <p:spPr>
              <a:xfrm>
                <a:off x="1658791" y="4154557"/>
                <a:ext cx="706291" cy="1174114"/>
              </a:xfrm>
              <a:prstGeom prst="rect">
                <a:avLst/>
              </a:prstGeom>
            </p:spPr>
          </p:pic>
          <p:pic>
            <p:nvPicPr>
              <p:cNvPr id="32" name="Image 26" descr="preencoded.png">
                <a:extLst>
                  <a:ext uri="{FF2B5EF4-FFF2-40B4-BE49-F238E27FC236}">
                    <a16:creationId xmlns:a16="http://schemas.microsoft.com/office/drawing/2014/main" id="{3E7F556E-F479-06D6-4ADE-31BC820316B2}"/>
                  </a:ext>
                </a:extLst>
              </p:cNvPr>
              <p:cNvPicPr>
                <a:picLocks noChangeAspect="1"/>
              </p:cNvPicPr>
              <p:nvPr/>
            </p:nvPicPr>
            <p:blipFill>
              <a:blip r:embed="rId5"/>
              <a:stretch>
                <a:fillRect/>
              </a:stretch>
            </p:blipFill>
            <p:spPr>
              <a:xfrm>
                <a:off x="1658791" y="6787994"/>
                <a:ext cx="706291" cy="1174114"/>
              </a:xfrm>
              <a:prstGeom prst="rect">
                <a:avLst/>
              </a:prstGeom>
            </p:spPr>
          </p:pic>
          <p:sp>
            <p:nvSpPr>
              <p:cNvPr id="35" name="Text 1">
                <a:extLst>
                  <a:ext uri="{FF2B5EF4-FFF2-40B4-BE49-F238E27FC236}">
                    <a16:creationId xmlns:a16="http://schemas.microsoft.com/office/drawing/2014/main" id="{6AD7EA0A-3757-4B75-0806-74F15C1B992D}"/>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36" name="Text 2">
                <a:extLst>
                  <a:ext uri="{FF2B5EF4-FFF2-40B4-BE49-F238E27FC236}">
                    <a16:creationId xmlns:a16="http://schemas.microsoft.com/office/drawing/2014/main" id="{76E2BFF6-C967-1DD4-4BAB-CAD9EDCCCA0F}"/>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Industry Awareness</a:t>
                </a:r>
                <a:endParaRPr lang="en-US" sz="1600" dirty="0">
                  <a:latin typeface="Titillium Web" panose="00000500000000000000" pitchFamily="2" charset="0"/>
                </a:endParaRPr>
              </a:p>
            </p:txBody>
          </p:sp>
          <p:sp>
            <p:nvSpPr>
              <p:cNvPr id="37" name="Text 3">
                <a:extLst>
                  <a:ext uri="{FF2B5EF4-FFF2-40B4-BE49-F238E27FC236}">
                    <a16:creationId xmlns:a16="http://schemas.microsoft.com/office/drawing/2014/main" id="{1808E0A5-62F4-1138-8D8B-5F2B55658F43}"/>
                  </a:ext>
                </a:extLst>
              </p:cNvPr>
              <p:cNvSpPr/>
              <p:nvPr/>
            </p:nvSpPr>
            <p:spPr>
              <a:xfrm>
                <a:off x="2507686" y="1922716"/>
                <a:ext cx="2461306"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 </a:t>
                </a:r>
                <a:r>
                  <a:rPr lang="en-US" sz="1100" dirty="0">
                    <a:latin typeface="Titillium Web" panose="00000500000000000000" pitchFamily="2" charset="0"/>
                    <a:ea typeface="Arial" pitchFamily="34" charset="-122"/>
                    <a:cs typeface="Arial" pitchFamily="34" charset="-120"/>
                  </a:rPr>
                  <a:t>16.25%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Strong grasp of poultry industry trends and opportunities for local sourcing.</a:t>
                </a:r>
                <a:endParaRPr lang="en-US" sz="1100" dirty="0">
                  <a:latin typeface="Titillium Web" panose="00000500000000000000" pitchFamily="2" charset="0"/>
                </a:endParaRPr>
              </a:p>
            </p:txBody>
          </p:sp>
          <p:sp>
            <p:nvSpPr>
              <p:cNvPr id="38" name="Text 4">
                <a:extLst>
                  <a:ext uri="{FF2B5EF4-FFF2-40B4-BE49-F238E27FC236}">
                    <a16:creationId xmlns:a16="http://schemas.microsoft.com/office/drawing/2014/main" id="{820B328A-E6BB-DCBA-2E76-51E8F8C77120}"/>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39" name="Text 5">
                <a:extLst>
                  <a:ext uri="{FF2B5EF4-FFF2-40B4-BE49-F238E27FC236}">
                    <a16:creationId xmlns:a16="http://schemas.microsoft.com/office/drawing/2014/main" id="{C39A398B-25D2-831A-6E1F-827DBCB592FD}"/>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Market Segmentation</a:t>
                </a:r>
                <a:endParaRPr lang="en-US" sz="1600" dirty="0">
                  <a:latin typeface="Titillium Web" panose="00000500000000000000" pitchFamily="2" charset="0"/>
                </a:endParaRPr>
              </a:p>
            </p:txBody>
          </p:sp>
          <p:sp>
            <p:nvSpPr>
              <p:cNvPr id="40" name="Text 6">
                <a:extLst>
                  <a:ext uri="{FF2B5EF4-FFF2-40B4-BE49-F238E27FC236}">
                    <a16:creationId xmlns:a16="http://schemas.microsoft.com/office/drawing/2014/main" id="{66C010A9-D80E-5EFB-B6A8-634332ACF980}"/>
                  </a:ext>
                </a:extLst>
              </p:cNvPr>
              <p:cNvSpPr/>
              <p:nvPr/>
            </p:nvSpPr>
            <p:spPr>
              <a:xfrm>
                <a:off x="2507686" y="3239435"/>
                <a:ext cx="2329214" cy="570419"/>
              </a:xfrm>
              <a:prstGeom prst="rect">
                <a:avLst/>
              </a:prstGeom>
              <a:noFill/>
              <a:ln/>
            </p:spPr>
            <p:txBody>
              <a:bodyPr wrap="square" lIns="0" tIns="0" rIns="0" bIns="0" rtlCol="0" anchor="ctr"/>
              <a:lstStyle/>
              <a:p>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9.00%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Diverse customers identified, but no quantified segmentation data provided.</a:t>
                </a:r>
                <a:endParaRPr lang="en-US" sz="1100" dirty="0">
                  <a:latin typeface="Titillium Web" panose="00000500000000000000" pitchFamily="2" charset="0"/>
                </a:endParaRPr>
              </a:p>
            </p:txBody>
          </p:sp>
          <p:sp>
            <p:nvSpPr>
              <p:cNvPr id="41" name="Text 7">
                <a:extLst>
                  <a:ext uri="{FF2B5EF4-FFF2-40B4-BE49-F238E27FC236}">
                    <a16:creationId xmlns:a16="http://schemas.microsoft.com/office/drawing/2014/main" id="{F1310DB3-E879-D06E-1B6C-DCAC20529352}"/>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42" name="Text 8">
                <a:extLst>
                  <a:ext uri="{FF2B5EF4-FFF2-40B4-BE49-F238E27FC236}">
                    <a16:creationId xmlns:a16="http://schemas.microsoft.com/office/drawing/2014/main" id="{AAE3694F-EA90-8D73-4D6A-4D7FCC4BD677}"/>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Value Proposition</a:t>
                </a:r>
                <a:endParaRPr lang="en-US" sz="1600" dirty="0">
                  <a:latin typeface="Titillium Web" panose="00000500000000000000" pitchFamily="2" charset="0"/>
                </a:endParaRPr>
              </a:p>
            </p:txBody>
          </p:sp>
          <p:sp>
            <p:nvSpPr>
              <p:cNvPr id="43" name="Text 9">
                <a:extLst>
                  <a:ext uri="{FF2B5EF4-FFF2-40B4-BE49-F238E27FC236}">
                    <a16:creationId xmlns:a16="http://schemas.microsoft.com/office/drawing/2014/main" id="{B147CC25-971D-97AC-5D45-9A2D48F2DC10}"/>
                  </a:ext>
                </a:extLst>
              </p:cNvPr>
              <p:cNvSpPr/>
              <p:nvPr/>
            </p:nvSpPr>
            <p:spPr>
              <a:xfrm>
                <a:off x="2507686" y="4556154"/>
                <a:ext cx="2329214" cy="570420"/>
              </a:xfrm>
              <a:prstGeom prst="rect">
                <a:avLst/>
              </a:prstGeom>
              <a:noFill/>
              <a:ln/>
            </p:spPr>
            <p:txBody>
              <a:bodyPr wrap="square" lIns="0" tIns="0" rIns="0" bIns="0" rtlCol="0" anchor="ctr"/>
              <a:lstStyle/>
              <a:p>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2.40%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Clear focus on affordability, freshness, and empowerment narrative.</a:t>
                </a:r>
                <a:endParaRPr lang="en-US" sz="1100" dirty="0">
                  <a:latin typeface="Titillium Web" panose="00000500000000000000" pitchFamily="2" charset="0"/>
                </a:endParaRPr>
              </a:p>
            </p:txBody>
          </p:sp>
          <p:sp>
            <p:nvSpPr>
              <p:cNvPr id="44" name="Text 10">
                <a:extLst>
                  <a:ext uri="{FF2B5EF4-FFF2-40B4-BE49-F238E27FC236}">
                    <a16:creationId xmlns:a16="http://schemas.microsoft.com/office/drawing/2014/main" id="{1EC3162E-2013-0E01-D1C7-95B0996370FE}"/>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45" name="Text 11">
                <a:extLst>
                  <a:ext uri="{FF2B5EF4-FFF2-40B4-BE49-F238E27FC236}">
                    <a16:creationId xmlns:a16="http://schemas.microsoft.com/office/drawing/2014/main" id="{15A14D61-3049-B74E-6A55-B31F81C9BAD6}"/>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Client Acquisition Strategies</a:t>
                </a:r>
                <a:endParaRPr lang="en-US" sz="1600" dirty="0">
                  <a:latin typeface="Titillium Web" panose="00000500000000000000" pitchFamily="2" charset="0"/>
                </a:endParaRPr>
              </a:p>
            </p:txBody>
          </p:sp>
          <p:sp>
            <p:nvSpPr>
              <p:cNvPr id="46" name="Text 12">
                <a:extLst>
                  <a:ext uri="{FF2B5EF4-FFF2-40B4-BE49-F238E27FC236}">
                    <a16:creationId xmlns:a16="http://schemas.microsoft.com/office/drawing/2014/main" id="{879DA20A-7F5D-67EF-0D0E-BC0E310D94EA}"/>
                  </a:ext>
                </a:extLst>
              </p:cNvPr>
              <p:cNvSpPr/>
              <p:nvPr/>
            </p:nvSpPr>
            <p:spPr>
              <a:xfrm>
                <a:off x="2507686" y="5872872"/>
                <a:ext cx="2428802" cy="72991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9.00%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Direct sales and digital outreach noted, but no CRM-backed acquisition metrics.</a:t>
                </a:r>
                <a:endParaRPr lang="en-US" sz="1100" dirty="0">
                  <a:latin typeface="Titillium Web" panose="00000500000000000000" pitchFamily="2" charset="0"/>
                </a:endParaRPr>
              </a:p>
            </p:txBody>
          </p:sp>
          <p:sp>
            <p:nvSpPr>
              <p:cNvPr id="47" name="Text 13">
                <a:extLst>
                  <a:ext uri="{FF2B5EF4-FFF2-40B4-BE49-F238E27FC236}">
                    <a16:creationId xmlns:a16="http://schemas.microsoft.com/office/drawing/2014/main" id="{26D50471-48A4-4C97-3EFC-14730DBFC19F}"/>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48" name="Text 14">
                <a:extLst>
                  <a:ext uri="{FF2B5EF4-FFF2-40B4-BE49-F238E27FC236}">
                    <a16:creationId xmlns:a16="http://schemas.microsoft.com/office/drawing/2014/main" id="{B53B3305-6BB1-E7D6-FA08-8BEFB779F118}"/>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Branding and Positioning</a:t>
                </a:r>
                <a:endParaRPr lang="en-US" sz="1600" dirty="0">
                  <a:latin typeface="Titillium Web" panose="00000500000000000000" pitchFamily="2" charset="0"/>
                </a:endParaRPr>
              </a:p>
            </p:txBody>
          </p:sp>
          <p:sp>
            <p:nvSpPr>
              <p:cNvPr id="49" name="Text 15">
                <a:extLst>
                  <a:ext uri="{FF2B5EF4-FFF2-40B4-BE49-F238E27FC236}">
                    <a16:creationId xmlns:a16="http://schemas.microsoft.com/office/drawing/2014/main" id="{45DAC02D-5CB6-ECD4-4162-A559D154C036}"/>
                  </a:ext>
                </a:extLst>
              </p:cNvPr>
              <p:cNvSpPr/>
              <p:nvPr/>
            </p:nvSpPr>
            <p:spPr>
              <a:xfrm>
                <a:off x="2507686" y="7189591"/>
                <a:ext cx="2461306" cy="570420"/>
              </a:xfrm>
              <a:prstGeom prst="rect">
                <a:avLst/>
              </a:prstGeom>
              <a:noFill/>
              <a:ln/>
            </p:spPr>
            <p:txBody>
              <a:bodyPr wrap="square" lIns="0" tIns="0" rIns="0" bIns="0" rtlCol="0" anchor="ctr"/>
              <a:lstStyle/>
              <a:p>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Weight: </a:t>
                </a:r>
                <a:r>
                  <a:rPr lang="en-US" sz="1100" dirty="0">
                    <a:latin typeface="Titillium Web" panose="00000500000000000000" pitchFamily="2" charset="0"/>
                    <a:ea typeface="Arial" pitchFamily="34" charset="-122"/>
                    <a:cs typeface="Arial" pitchFamily="34" charset="-120"/>
                  </a:rPr>
                  <a:t>0.15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 </a:t>
                </a:r>
                <a:r>
                  <a:rPr lang="en-US" sz="1100" dirty="0">
                    <a:latin typeface="Titillium Web" panose="00000500000000000000" pitchFamily="2" charset="0"/>
                    <a:ea typeface="Arial" pitchFamily="34" charset="-122"/>
                    <a:cs typeface="Arial" pitchFamily="34" charset="-120"/>
                  </a:rPr>
                  <a:t>11.25% </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Strong narrative positioning, but no branding manuals or visual collateral.</a:t>
                </a:r>
                <a:endParaRPr lang="en-US" sz="1100" dirty="0">
                  <a:latin typeface="Titillium Web" panose="00000500000000000000" pitchFamily="2" charset="0"/>
                </a:endParaRPr>
              </a:p>
            </p:txBody>
          </p:sp>
        </p:grpSp>
        <p:sp>
          <p:nvSpPr>
            <p:cNvPr id="55" name="Rectangle 54">
              <a:extLst>
                <a:ext uri="{FF2B5EF4-FFF2-40B4-BE49-F238E27FC236}">
                  <a16:creationId xmlns:a16="http://schemas.microsoft.com/office/drawing/2014/main" id="{84561E4C-27F4-ED33-7D05-EC40D32C58EB}"/>
                </a:ext>
              </a:extLst>
            </p:cNvPr>
            <p:cNvSpPr/>
            <p:nvPr/>
          </p:nvSpPr>
          <p:spPr>
            <a:xfrm>
              <a:off x="268636" y="3370206"/>
              <a:ext cx="1059966" cy="1174115"/>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rgbClr val="FFFFFF"/>
                  </a:solidFill>
                  <a:latin typeface="Titillium Web" panose="00000500000000000000" pitchFamily="2" charset="0"/>
                  <a:ea typeface="Arial" pitchFamily="34" charset="-122"/>
                  <a:cs typeface="Arial" pitchFamily="34" charset="-120"/>
                </a:rPr>
                <a:t>65%</a:t>
              </a:r>
              <a:endParaRPr lang="en-US" sz="1800" dirty="0">
                <a:latin typeface="Titillium Web" panose="00000500000000000000" pitchFamily="2" charset="0"/>
              </a:endParaRPr>
            </a:p>
          </p:txBody>
        </p:sp>
        <p:sp>
          <p:nvSpPr>
            <p:cNvPr id="57" name="Rectangle 56">
              <a:extLst>
                <a:ext uri="{FF2B5EF4-FFF2-40B4-BE49-F238E27FC236}">
                  <a16:creationId xmlns:a16="http://schemas.microsoft.com/office/drawing/2014/main" id="{3BCD993E-A49A-D78C-793F-A769E88B9D43}"/>
                </a:ext>
              </a:extLst>
            </p:cNvPr>
            <p:cNvSpPr/>
            <p:nvPr/>
          </p:nvSpPr>
          <p:spPr>
            <a:xfrm>
              <a:off x="268636" y="4683192"/>
              <a:ext cx="1059966" cy="117296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rgbClr val="FFFFFF"/>
                  </a:solidFill>
                  <a:latin typeface="Titillium Web" panose="00000500000000000000" pitchFamily="2" charset="0"/>
                  <a:ea typeface="Arial" pitchFamily="34" charset="-122"/>
                  <a:cs typeface="Arial" pitchFamily="34" charset="-120"/>
                </a:rPr>
                <a:t>45%</a:t>
              </a:r>
              <a:endParaRPr lang="en-US" sz="1800" dirty="0">
                <a:latin typeface="Titillium Web" panose="00000500000000000000" pitchFamily="2" charset="0"/>
              </a:endParaRPr>
            </a:p>
          </p:txBody>
        </p:sp>
        <p:sp>
          <p:nvSpPr>
            <p:cNvPr id="58" name="Rectangle 57">
              <a:extLst>
                <a:ext uri="{FF2B5EF4-FFF2-40B4-BE49-F238E27FC236}">
                  <a16:creationId xmlns:a16="http://schemas.microsoft.com/office/drawing/2014/main" id="{CFE42685-8F82-FE89-D3C8-5B57F2E2AACE}"/>
                </a:ext>
              </a:extLst>
            </p:cNvPr>
            <p:cNvSpPr/>
            <p:nvPr/>
          </p:nvSpPr>
          <p:spPr>
            <a:xfrm>
              <a:off x="268636" y="5990281"/>
              <a:ext cx="1059966" cy="1174115"/>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12</a:t>
              </a:r>
              <a:r>
                <a:rPr lang="en-US" sz="1800" b="1" dirty="0">
                  <a:solidFill>
                    <a:srgbClr val="FFFFFF"/>
                  </a:solidFill>
                  <a:latin typeface="Titillium Web" panose="00000500000000000000" pitchFamily="2" charset="0"/>
                  <a:ea typeface="Arial" pitchFamily="34" charset="-122"/>
                  <a:cs typeface="Arial" pitchFamily="34" charset="-120"/>
                </a:rPr>
                <a:t>%</a:t>
              </a:r>
              <a:endParaRPr lang="en-US" sz="1800" dirty="0">
                <a:latin typeface="Titillium Web" panose="00000500000000000000" pitchFamily="2" charset="0"/>
              </a:endParaRPr>
            </a:p>
          </p:txBody>
        </p:sp>
        <p:sp>
          <p:nvSpPr>
            <p:cNvPr id="59" name="Rectangle 58">
              <a:extLst>
                <a:ext uri="{FF2B5EF4-FFF2-40B4-BE49-F238E27FC236}">
                  <a16:creationId xmlns:a16="http://schemas.microsoft.com/office/drawing/2014/main" id="{71AF337D-AC96-F0E0-BBD6-895F55FDB823}"/>
                </a:ext>
              </a:extLst>
            </p:cNvPr>
            <p:cNvSpPr/>
            <p:nvPr/>
          </p:nvSpPr>
          <p:spPr>
            <a:xfrm>
              <a:off x="256735" y="7321092"/>
              <a:ext cx="1074089" cy="116965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45</a:t>
              </a:r>
              <a:r>
                <a:rPr lang="en-US" sz="1800" b="1" dirty="0">
                  <a:solidFill>
                    <a:srgbClr val="FFFFFF"/>
                  </a:solidFill>
                  <a:latin typeface="Titillium Web" panose="00000500000000000000" pitchFamily="2" charset="0"/>
                  <a:ea typeface="Arial" pitchFamily="34" charset="-122"/>
                  <a:cs typeface="Arial" pitchFamily="34" charset="-120"/>
                </a:rPr>
                <a:t> %</a:t>
              </a:r>
              <a:endParaRPr lang="en-US" sz="1800" dirty="0">
                <a:latin typeface="Titillium Web" panose="00000500000000000000" pitchFamily="2" charset="0"/>
              </a:endParaRPr>
            </a:p>
          </p:txBody>
        </p:sp>
        <p:sp>
          <p:nvSpPr>
            <p:cNvPr id="60" name="Rectangle 59">
              <a:extLst>
                <a:ext uri="{FF2B5EF4-FFF2-40B4-BE49-F238E27FC236}">
                  <a16:creationId xmlns:a16="http://schemas.microsoft.com/office/drawing/2014/main" id="{CF8B409A-1FE7-516D-F754-B975DE82535C}"/>
                </a:ext>
              </a:extLst>
            </p:cNvPr>
            <p:cNvSpPr/>
            <p:nvPr/>
          </p:nvSpPr>
          <p:spPr>
            <a:xfrm>
              <a:off x="268636" y="8631182"/>
              <a:ext cx="1059966" cy="1174115"/>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rgbClr val="FFFFFF"/>
                  </a:solidFill>
                  <a:latin typeface="Titillium Web" panose="00000500000000000000" pitchFamily="2" charset="0"/>
                  <a:ea typeface="Arial" pitchFamily="34" charset="-122"/>
                  <a:cs typeface="Arial" pitchFamily="34" charset="-120"/>
                </a:rPr>
                <a:t>75%</a:t>
              </a:r>
              <a:endParaRPr lang="en-US" sz="1800" dirty="0">
                <a:latin typeface="Titillium Web" panose="00000500000000000000" pitchFamily="2" charset="0"/>
              </a:endParaRPr>
            </a:p>
          </p:txBody>
        </p:sp>
      </p:grpSp>
      <p:sp>
        <p:nvSpPr>
          <p:cNvPr id="10" name="Text 1">
            <a:extLst>
              <a:ext uri="{FF2B5EF4-FFF2-40B4-BE49-F238E27FC236}">
                <a16:creationId xmlns:a16="http://schemas.microsoft.com/office/drawing/2014/main" id="{B966E4F7-001E-AA09-CB3A-F6FE4AAC8834}"/>
              </a:ext>
            </a:extLst>
          </p:cNvPr>
          <p:cNvSpPr/>
          <p:nvPr/>
        </p:nvSpPr>
        <p:spPr>
          <a:xfrm>
            <a:off x="1315584" y="2510498"/>
            <a:ext cx="4276197" cy="518438"/>
          </a:xfrm>
          <a:prstGeom prst="rect">
            <a:avLst/>
          </a:prstGeom>
          <a:noFill/>
          <a:ln/>
        </p:spPr>
        <p:txBody>
          <a:bodyPr wrap="square" lIns="0" tIns="0" rIns="0" bIns="0" rtlCol="0" anchor="ctr"/>
          <a:lstStyle/>
          <a:p>
            <a:pPr marL="0" indent="0" algn="l">
              <a:lnSpc>
                <a:spcPts val="1600"/>
              </a:lnSpc>
              <a:spcBef>
                <a:spcPts val="600"/>
              </a:spcBef>
              <a:buNone/>
            </a:pPr>
            <a:r>
              <a:rPr lang="en-GB"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25" name="Rectangle 24">
            <a:extLst>
              <a:ext uri="{FF2B5EF4-FFF2-40B4-BE49-F238E27FC236}">
                <a16:creationId xmlns:a16="http://schemas.microsoft.com/office/drawing/2014/main" id="{EF6E548D-E5B8-FECD-F37B-F3251983ECE7}"/>
              </a:ext>
            </a:extLst>
          </p:cNvPr>
          <p:cNvSpPr/>
          <p:nvPr/>
        </p:nvSpPr>
        <p:spPr>
          <a:xfrm>
            <a:off x="5591781" y="3358037"/>
            <a:ext cx="1382886" cy="644725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6" name="TextBox 25">
            <a:extLst>
              <a:ext uri="{FF2B5EF4-FFF2-40B4-BE49-F238E27FC236}">
                <a16:creationId xmlns:a16="http://schemas.microsoft.com/office/drawing/2014/main" id="{23B96334-1671-69DA-42B2-B346729B6ACA}"/>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Market &amp; Sales Domain Score 48% </a:t>
            </a:r>
            <a:endParaRPr lang="en-ZA" sz="2800" b="1" dirty="0">
              <a:solidFill>
                <a:schemeClr val="bg1"/>
              </a:solidFill>
              <a:latin typeface="Titillium Web" panose="00000500000000000000" pitchFamily="2" charset="0"/>
            </a:endParaRPr>
          </a:p>
        </p:txBody>
      </p:sp>
      <p:sp>
        <p:nvSpPr>
          <p:cNvPr id="27" name="Rectangle 26">
            <a:extLst>
              <a:ext uri="{FF2B5EF4-FFF2-40B4-BE49-F238E27FC236}">
                <a16:creationId xmlns:a16="http://schemas.microsoft.com/office/drawing/2014/main" id="{62C30D7B-B0CA-6BD8-85D5-4CFB2F8146AF}"/>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 name="Group 1">
            <a:extLst>
              <a:ext uri="{FF2B5EF4-FFF2-40B4-BE49-F238E27FC236}">
                <a16:creationId xmlns:a16="http://schemas.microsoft.com/office/drawing/2014/main" id="{69157AC2-CD24-3091-BEF9-BE45A87ED74B}"/>
              </a:ext>
            </a:extLst>
          </p:cNvPr>
          <p:cNvGrpSpPr/>
          <p:nvPr/>
        </p:nvGrpSpPr>
        <p:grpSpPr>
          <a:xfrm>
            <a:off x="5591781" y="1412484"/>
            <a:ext cx="1382886" cy="1387866"/>
            <a:chOff x="5591781" y="1412484"/>
            <a:chExt cx="1382886" cy="1387866"/>
          </a:xfrm>
        </p:grpSpPr>
        <p:sp>
          <p:nvSpPr>
            <p:cNvPr id="17" name="Rectangle 16">
              <a:extLst>
                <a:ext uri="{FF2B5EF4-FFF2-40B4-BE49-F238E27FC236}">
                  <a16:creationId xmlns:a16="http://schemas.microsoft.com/office/drawing/2014/main" id="{6B68CE09-CA6E-45F1-9255-0FE029E32594}"/>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34F383BF-D3FE-6CCF-4166-FC671864BFB7}"/>
                </a:ext>
              </a:extLst>
            </p:cNvPr>
            <p:cNvPicPr>
              <a:picLocks noChangeAspect="1"/>
            </p:cNvPicPr>
            <p:nvPr/>
          </p:nvPicPr>
          <p:blipFill>
            <a:blip r:embed="rId7"/>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3765388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4023A8-B44C-993A-B776-A1D0A542BB49}"/>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BEFA5DA-C225-A866-0439-F56EDF98EF4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C499D820-9238-EB04-C2C1-406C8D0A230B}"/>
              </a:ext>
            </a:extLst>
          </p:cNvPr>
          <p:cNvSpPr/>
          <p:nvPr/>
        </p:nvSpPr>
        <p:spPr>
          <a:xfrm>
            <a:off x="796962" y="2474866"/>
            <a:ext cx="4794819" cy="6230984"/>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Cool Runnings Poultry’s market positioning reflects a business with a clear understanding of sector dynamics and a strong commitment to addressing community needs. The emphasis on affordability, freshness, and reliability—delivered through a decentralized micro-farm model—creates a value proposition that resonates with households, small retailers, and bulk buyers alike. The company also demonstrates awareness of competitive gaps in rural and peri-urban markets, positioning itself as a community-driven alternative to large-scale producers.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use of direct sales and digital platforms (e.g., WhatsApp Business, Facebook, and Instagram) demonstrates flexibility and relevance in reaching customers. However, these approaches are not yet institutionalized into structured systems such as CRM platforms, sales funnels, or retention frameworks. This creates a risk of fragmented customer management, where relationships depend on personal interactions rather than consistent, trackable processes.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Another key limitation lies in the absence of quantified market segmentation and customer analytics. While diverse target groups are identified, there is no data-driven analysis of customer purchasing patterns, segment size, or lifetime value. Without such insights, it is difficult to measure growth potential or optimize acquisition and retention strategies.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Overall, the company’s market profile is defined by strength in narrative positioning but weakness in system enforcement. To translate its strong identity and community credibility into long-term sustainability, Cool Runnings Poultry will need to embed client management tools, segmentation analytics, and structured retention programs. Doing so will strengthen funder confidence and demonstrate readiness to expand into institutional and commercial procurement markets.</a:t>
            </a:r>
          </a:p>
        </p:txBody>
      </p:sp>
      <p:sp>
        <p:nvSpPr>
          <p:cNvPr id="9" name="Text 1">
            <a:extLst>
              <a:ext uri="{FF2B5EF4-FFF2-40B4-BE49-F238E27FC236}">
                <a16:creationId xmlns:a16="http://schemas.microsoft.com/office/drawing/2014/main" id="{372AB3AC-EA5A-0B6F-D463-CA2742E28BAD}"/>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BC088DBE-0C1F-F0BF-19E2-A608055B3672}"/>
              </a:ext>
            </a:extLst>
          </p:cNvPr>
          <p:cNvSpPr/>
          <p:nvPr/>
        </p:nvSpPr>
        <p:spPr>
          <a:xfrm>
            <a:off x="796962" y="1869684"/>
            <a:ext cx="3676650"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rPr>
              <a:t>7.5 Interpretation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09A2F6C2-D4D2-DCC7-6225-DA2F61D3DF0A}"/>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48</a:t>
            </a:r>
            <a:endParaRPr lang="en-US" sz="1000" b="1"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9C7272A3-FE1B-8183-9BF9-E26F8A194DF0}"/>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4C775F4C-A9B9-B800-9E9B-F5816DF002AF}"/>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590ADCEC-F32F-31DC-D926-B33CA9B30CD1}"/>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CFCFBC6F-49F7-16D1-7BC4-746D62E2ED92}"/>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F47B248A-9421-2E4F-DEA5-E8CEDF149873}"/>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2" name="Flowchart: Connector 1">
            <a:extLst>
              <a:ext uri="{FF2B5EF4-FFF2-40B4-BE49-F238E27FC236}">
                <a16:creationId xmlns:a16="http://schemas.microsoft.com/office/drawing/2014/main" id="{F0788B7F-8A15-04D8-233B-1B9CA26754F4}"/>
              </a:ext>
            </a:extLst>
          </p:cNvPr>
          <p:cNvSpPr/>
          <p:nvPr/>
        </p:nvSpPr>
        <p:spPr>
          <a:xfrm>
            <a:off x="7044858" y="9339071"/>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65602FED-AE0F-B588-9901-5472B427905B}"/>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26BDA8F0-67F7-CBD9-1502-7B51D70C083F}"/>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04DC2E5A-0B1F-3DF9-B36E-12395C5AC68A}"/>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8530128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09261D-2093-3F3F-986C-17AA406B61D0}"/>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C4FEF364-F10E-FBE5-5C2D-85700D59AC8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6600D903-0448-1C93-D377-BC19940895DB}"/>
              </a:ext>
            </a:extLst>
          </p:cNvPr>
          <p:cNvSpPr/>
          <p:nvPr/>
        </p:nvSpPr>
        <p:spPr>
          <a:xfrm>
            <a:off x="796962" y="2457449"/>
            <a:ext cx="4794819" cy="6267451"/>
          </a:xfrm>
          <a:prstGeom prst="rect">
            <a:avLst/>
          </a:prstGeom>
          <a:noFill/>
          <a:ln/>
        </p:spPr>
        <p:txBody>
          <a:bodyPr wrap="square" lIns="0" tIns="0" rIns="0" bIns="0" rtlCol="0" anchor="ctr"/>
          <a:lstStyle/>
          <a:p>
            <a:pPr marL="0" indent="0">
              <a:lnSpc>
                <a:spcPts val="1600"/>
              </a:lnSpc>
              <a:spcBef>
                <a:spcPts val="1200"/>
              </a:spcBef>
              <a:spcAft>
                <a:spcPts val="600"/>
              </a:spcAft>
              <a:buNone/>
            </a:pPr>
            <a:r>
              <a:rPr lang="en-US" sz="1200" dirty="0">
                <a:solidFill>
                  <a:srgbClr val="1D1D1D"/>
                </a:solidFill>
                <a:latin typeface="Titillium Web" panose="00000500000000000000" pitchFamily="2" charset="0"/>
              </a:rPr>
              <a:t>To strengthen its market systems and translate its strong positioning into institutional credibility, Cool Runnings Poultry should prioritize the following interventions:</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Deploy a Customer Relationship Management (CRM) </a:t>
            </a:r>
            <a:r>
              <a:rPr lang="en-US" sz="1200" dirty="0">
                <a:solidFill>
                  <a:srgbClr val="1D1D1D"/>
                </a:solidFill>
                <a:latin typeface="Titillium Web" panose="00000500000000000000" pitchFamily="2" charset="0"/>
              </a:rPr>
              <a:t>system to centralize client data, track acquisition pipelines, and monitor repeat business.</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Conduct formal market segmentation studies </a:t>
            </a:r>
            <a:r>
              <a:rPr lang="en-US" sz="1200" dirty="0">
                <a:solidFill>
                  <a:srgbClr val="1D1D1D"/>
                </a:solidFill>
                <a:latin typeface="Titillium Web" panose="00000500000000000000" pitchFamily="2" charset="0"/>
              </a:rPr>
              <a:t>to quantify target customer groups, purchasing power, and demand drivers across households, retailers, and bulk buyers.</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Institutionalize sales funnel tracking </a:t>
            </a:r>
            <a:r>
              <a:rPr lang="en-US" sz="1200" dirty="0">
                <a:solidFill>
                  <a:srgbClr val="1D1D1D"/>
                </a:solidFill>
                <a:latin typeface="Titillium Web" panose="00000500000000000000" pitchFamily="2" charset="0"/>
              </a:rPr>
              <a:t>by recording leads, conversions, and retention metrics to provide visibility over growth and sales performance.</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Develop structured retention and loyalty programs</a:t>
            </a:r>
            <a:r>
              <a:rPr lang="en-US" sz="1200" dirty="0">
                <a:solidFill>
                  <a:srgbClr val="1D1D1D"/>
                </a:solidFill>
                <a:latin typeface="Titillium Web" panose="00000500000000000000" pitchFamily="2" charset="0"/>
              </a:rPr>
              <a:t>, such as discounts, bulk purchase incentives, or subscription models, to encourage long-term customer relationships.</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Create formal branding and marketing guidelines</a:t>
            </a:r>
            <a:r>
              <a:rPr lang="en-US" sz="1200" dirty="0">
                <a:solidFill>
                  <a:srgbClr val="1D1D1D"/>
                </a:solidFill>
                <a:latin typeface="Titillium Web" panose="00000500000000000000" pitchFamily="2" charset="0"/>
              </a:rPr>
              <a:t>, including logos, collateral, and digital templates, to build a consistent brand identity.</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Leverage digital platforms more strategically</a:t>
            </a:r>
            <a:r>
              <a:rPr lang="en-US" sz="1200" dirty="0">
                <a:solidFill>
                  <a:srgbClr val="1D1D1D"/>
                </a:solidFill>
                <a:latin typeface="Titillium Web" panose="00000500000000000000" pitchFamily="2" charset="0"/>
              </a:rPr>
              <a:t>, integrating WhatsApp Business, Facebook, and Instagram into coordinated campaigns supported by measurable analytics.</a:t>
            </a:r>
          </a:p>
          <a:p>
            <a:pPr marL="0" indent="0">
              <a:lnSpc>
                <a:spcPts val="1600"/>
              </a:lnSpc>
              <a:spcBef>
                <a:spcPts val="600"/>
              </a:spcBef>
              <a:spcAft>
                <a:spcPts val="600"/>
              </a:spcAft>
              <a:buNone/>
            </a:pPr>
            <a:r>
              <a:rPr lang="en-US" sz="1200" b="1" dirty="0">
                <a:solidFill>
                  <a:srgbClr val="1D1D1D"/>
                </a:solidFill>
                <a:latin typeface="Titillium Web" panose="00000500000000000000" pitchFamily="2" charset="0"/>
              </a:rPr>
              <a:t>Document go-to-market strategies </a:t>
            </a:r>
            <a:r>
              <a:rPr lang="en-US" sz="1200" dirty="0">
                <a:solidFill>
                  <a:srgbClr val="1D1D1D"/>
                </a:solidFill>
                <a:latin typeface="Titillium Web" panose="00000500000000000000" pitchFamily="2" charset="0"/>
              </a:rPr>
              <a:t>for expansion into new provinces, including pricing models, distribution plans, and customer acquisition targets.</a:t>
            </a:r>
          </a:p>
          <a:p>
            <a:pPr marL="0" indent="0">
              <a:lnSpc>
                <a:spcPts val="1600"/>
              </a:lnSpc>
              <a:spcBef>
                <a:spcPts val="1200"/>
              </a:spcBef>
              <a:spcAft>
                <a:spcPts val="600"/>
              </a:spcAft>
              <a:buNone/>
            </a:pPr>
            <a:r>
              <a:rPr lang="en-US" sz="1200" dirty="0">
                <a:solidFill>
                  <a:srgbClr val="1D1D1D"/>
                </a:solidFill>
                <a:latin typeface="Titillium Web" panose="00000500000000000000" pitchFamily="2" charset="0"/>
              </a:rPr>
              <a:t>By embedding these market priorities, Cool Runnings Poultry can evolve from a narrative-driven identity into a systematized market player, thereby enhancing funder confidence and strengthening its ability to scale competitively.</a:t>
            </a:r>
          </a:p>
        </p:txBody>
      </p:sp>
      <p:sp>
        <p:nvSpPr>
          <p:cNvPr id="9" name="Text 1">
            <a:extLst>
              <a:ext uri="{FF2B5EF4-FFF2-40B4-BE49-F238E27FC236}">
                <a16:creationId xmlns:a16="http://schemas.microsoft.com/office/drawing/2014/main" id="{9F751CB4-A24E-3029-CDAB-CE0FF12D24E9}"/>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D37EFCF-8D12-E321-6398-AF032B5F7147}"/>
              </a:ext>
            </a:extLst>
          </p:cNvPr>
          <p:cNvSpPr/>
          <p:nvPr/>
        </p:nvSpPr>
        <p:spPr>
          <a:xfrm>
            <a:off x="796962" y="1855496"/>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rPr>
              <a:t>7.6 Priorities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ED177477-CE26-9994-E8DA-0A0C1041D6BD}"/>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49</a:t>
            </a:r>
            <a:endParaRPr lang="en-US" sz="1000"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25E1C617-6BBA-702F-CF74-893D3D5CB00E}"/>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7CBE862D-1E2A-913B-7C20-95B0D800CE20}"/>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604511DA-0915-EB2C-52D2-91DD1954E85B}"/>
              </a:ext>
            </a:extLst>
          </p:cNvPr>
          <p:cNvGrpSpPr/>
          <p:nvPr/>
        </p:nvGrpSpPr>
        <p:grpSpPr>
          <a:xfrm>
            <a:off x="5999045" y="7579147"/>
            <a:ext cx="1314450" cy="1449210"/>
            <a:chOff x="5999045" y="7407697"/>
            <a:chExt cx="1314450" cy="1449210"/>
          </a:xfrm>
        </p:grpSpPr>
        <p:sp>
          <p:nvSpPr>
            <p:cNvPr id="15" name="Text 4">
              <a:extLst>
                <a:ext uri="{FF2B5EF4-FFF2-40B4-BE49-F238E27FC236}">
                  <a16:creationId xmlns:a16="http://schemas.microsoft.com/office/drawing/2014/main" id="{47FBD0C3-9013-B959-3D0F-FD04D139462A}"/>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9F9632D9-7EA0-CD57-09F8-3E96531C047E}"/>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2" name="Flowchart: Connector 1">
            <a:extLst>
              <a:ext uri="{FF2B5EF4-FFF2-40B4-BE49-F238E27FC236}">
                <a16:creationId xmlns:a16="http://schemas.microsoft.com/office/drawing/2014/main" id="{DC2AF49C-13D4-80E2-8FD5-3A48D4529005}"/>
              </a:ext>
            </a:extLst>
          </p:cNvPr>
          <p:cNvSpPr/>
          <p:nvPr/>
        </p:nvSpPr>
        <p:spPr>
          <a:xfrm>
            <a:off x="7044971" y="9315301"/>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E56C5FCB-568D-40D2-0F82-EC9B4ADC061B}"/>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C50D0C3A-B5D1-87F4-7D72-53DB2AC6AADB}"/>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833DE1AD-B362-3598-9F7C-6406CAEA4B44}"/>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17444062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D452F9-9B62-8C4C-8B08-2D8DCF09D4F6}"/>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1BEB84D4-317F-ADCE-0A6F-CF528BE369D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9150310-F2A5-FDA0-1383-99C7CD0DC438}"/>
              </a:ext>
            </a:extLst>
          </p:cNvPr>
          <p:cNvSpPr/>
          <p:nvPr/>
        </p:nvSpPr>
        <p:spPr>
          <a:xfrm>
            <a:off x="807232" y="1815734"/>
            <a:ext cx="4641109" cy="555774"/>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1.1 Introduction</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B25C4D41-5EE3-CB37-19BA-9BD324853851}"/>
              </a:ext>
            </a:extLst>
          </p:cNvPr>
          <p:cNvSpPr/>
          <p:nvPr/>
        </p:nvSpPr>
        <p:spPr>
          <a:xfrm>
            <a:off x="892471" y="2474866"/>
            <a:ext cx="4699310" cy="7084520"/>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This As-Is Scenario Analysis provides a structured snapshot of Cool Runnings Poultry’s current state of readiness, capacity, and institutional maturity. It examines the company across five key diagnostic domains: Financial Position, IT Infrastructure, Operational Capacity, Market Position, and Governance. The analysis is designed to establish a baseline that reflects both the business’s strengths and the systemic gaps that must be addressed to ensure sustainable growth, credibility with funders, and compliance with procurement frameworks.</a:t>
            </a:r>
          </a:p>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Cool Runnings Poultry is a South African enterprise headquartered in Nongoma, KwaZulu-Natal, established to respond to persistent gaps in poultry supply chains. The company’s business plan emphasizes localized production through a distributed micro-farm model, targeting underserved communities in KwaZulu-Natal, Eastern Cape, and Gauteng. This approach is framed around affordability, food security, and social empowerment—particularly the creation of jobs for women and youth, and support to smallholder farmers through manure supply and training initiatives.</a:t>
            </a:r>
          </a:p>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The company has articulated a clear vision of becoming a leading poultry supplier in South Africa and a mission centered on providing affordable, locally produced poultry products while fostering community empowerment. Its core values highlight the dual focus on profitability and social responsibility. Strategic objectives outlined in the plan include achieving break-even within seven months, scaling micro-farms across provinces, and embedding sustainability into production practices.</a:t>
            </a:r>
          </a:p>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However, while the company demonstrates a strong strategic narrative and ambitious financial projections, this diagnostic assessment will evaluate the extent to which those intentions are supported by institutional systems. The As-Is analysis aims to identify where formal structures are documented and operationalized, and where practices remain informal or founder-driven. The resulting baseline will inform both immediate priorities and the roadmap for medium- and long-term organizational strengthening.</a:t>
            </a:r>
          </a:p>
        </p:txBody>
      </p:sp>
      <p:sp>
        <p:nvSpPr>
          <p:cNvPr id="10" name="Text 2">
            <a:extLst>
              <a:ext uri="{FF2B5EF4-FFF2-40B4-BE49-F238E27FC236}">
                <a16:creationId xmlns:a16="http://schemas.microsoft.com/office/drawing/2014/main" id="{7BAA1A1C-9971-F860-C722-068E60E07388}"/>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C98E555A-AFDA-CB27-DE86-5B951C4E8813}"/>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4E129F22-7573-47FF-8DB7-DDE7BD9D7833}"/>
              </a:ext>
            </a:extLst>
          </p:cNvPr>
          <p:cNvSpPr/>
          <p:nvPr/>
        </p:nvSpPr>
        <p:spPr>
          <a:xfrm>
            <a:off x="7223206"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rPr>
              <a:t>5</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07891175-4D29-CE97-AE24-48E850117358}"/>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As-is Scenario Analysis</a:t>
            </a:r>
            <a:endParaRPr lang="en-US" sz="1350" dirty="0"/>
          </a:p>
        </p:txBody>
      </p:sp>
      <p:sp>
        <p:nvSpPr>
          <p:cNvPr id="14" name="Text 6">
            <a:extLst>
              <a:ext uri="{FF2B5EF4-FFF2-40B4-BE49-F238E27FC236}">
                <a16:creationId xmlns:a16="http://schemas.microsoft.com/office/drawing/2014/main" id="{DFE172E2-3C52-54C7-08D7-D1A174B69DE9}"/>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800955ED-B768-BE8A-AEFE-F4FFA0A36FDC}"/>
              </a:ext>
            </a:extLst>
          </p:cNvPr>
          <p:cNvGrpSpPr/>
          <p:nvPr/>
        </p:nvGrpSpPr>
        <p:grpSpPr>
          <a:xfrm>
            <a:off x="5999045" y="7407697"/>
            <a:ext cx="1314450" cy="1449210"/>
            <a:chOff x="5999045" y="7407697"/>
            <a:chExt cx="1314450" cy="1449210"/>
          </a:xfrm>
        </p:grpSpPr>
        <p:sp>
          <p:nvSpPr>
            <p:cNvPr id="16" name="Text 4">
              <a:extLst>
                <a:ext uri="{FF2B5EF4-FFF2-40B4-BE49-F238E27FC236}">
                  <a16:creationId xmlns:a16="http://schemas.microsoft.com/office/drawing/2014/main" id="{B9CECF4D-4790-FE04-E062-12E6F3E2D57F}"/>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9B236C23-F621-3F8D-447B-83E5227C16FD}"/>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2" name="Group 21">
            <a:extLst>
              <a:ext uri="{FF2B5EF4-FFF2-40B4-BE49-F238E27FC236}">
                <a16:creationId xmlns:a16="http://schemas.microsoft.com/office/drawing/2014/main" id="{8E5A9FCA-F49D-F3D8-A66E-6A3667078B5F}"/>
              </a:ext>
            </a:extLst>
          </p:cNvPr>
          <p:cNvGrpSpPr/>
          <p:nvPr/>
        </p:nvGrpSpPr>
        <p:grpSpPr>
          <a:xfrm>
            <a:off x="5591781" y="1412484"/>
            <a:ext cx="1382886" cy="1387866"/>
            <a:chOff x="5591781" y="1412484"/>
            <a:chExt cx="1382886" cy="1387866"/>
          </a:xfrm>
        </p:grpSpPr>
        <p:sp>
          <p:nvSpPr>
            <p:cNvPr id="19" name="Rectangle 18">
              <a:extLst>
                <a:ext uri="{FF2B5EF4-FFF2-40B4-BE49-F238E27FC236}">
                  <a16:creationId xmlns:a16="http://schemas.microsoft.com/office/drawing/2014/main" id="{09CC82FE-FC58-BDD9-85A2-EAB543879F75}"/>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0" name="Picture 19">
              <a:extLst>
                <a:ext uri="{FF2B5EF4-FFF2-40B4-BE49-F238E27FC236}">
                  <a16:creationId xmlns:a16="http://schemas.microsoft.com/office/drawing/2014/main" id="{E6058587-3BCA-AC9D-1E6F-5C8E7405D897}"/>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
        <p:nvSpPr>
          <p:cNvPr id="2" name="Flowchart: Connector 1">
            <a:extLst>
              <a:ext uri="{FF2B5EF4-FFF2-40B4-BE49-F238E27FC236}">
                <a16:creationId xmlns:a16="http://schemas.microsoft.com/office/drawing/2014/main" id="{9073257C-30E9-AF22-75A5-2708C4E54FD3}"/>
              </a:ext>
            </a:extLst>
          </p:cNvPr>
          <p:cNvSpPr/>
          <p:nvPr/>
        </p:nvSpPr>
        <p:spPr>
          <a:xfrm>
            <a:off x="702465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6720850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A03803-37A7-3BBE-BECC-489A76057DF9}"/>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DF6DBE55-DEEA-DDD9-2CA6-4FA05945793F}"/>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1418CA3F-50E2-32A6-4028-BD8979870A6A}"/>
              </a:ext>
            </a:extLst>
          </p:cNvPr>
          <p:cNvPicPr>
            <a:picLocks noChangeAspect="1"/>
          </p:cNvPicPr>
          <p:nvPr/>
        </p:nvPicPr>
        <p:blipFill>
          <a:blip r:embed="rId3"/>
          <a:srcRect/>
          <a:stretch/>
        </p:blipFill>
        <p:spPr>
          <a:xfrm>
            <a:off x="1" y="4219575"/>
            <a:ext cx="7779210" cy="4076699"/>
          </a:xfrm>
          <a:prstGeom prst="rect">
            <a:avLst/>
          </a:prstGeom>
        </p:spPr>
      </p:pic>
      <p:pic>
        <p:nvPicPr>
          <p:cNvPr id="6" name="Image 4" descr="preencoded.png">
            <a:extLst>
              <a:ext uri="{FF2B5EF4-FFF2-40B4-BE49-F238E27FC236}">
                <a16:creationId xmlns:a16="http://schemas.microsoft.com/office/drawing/2014/main" id="{D60315F5-1913-89F3-ECAE-E671B6552A3E}"/>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6B0C91BE-F9FC-68FD-349A-723CD675416A}"/>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74DEF89B-9C2C-DEF4-F585-50996E022EA1}"/>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2" name="Text 3">
            <a:extLst>
              <a:ext uri="{FF2B5EF4-FFF2-40B4-BE49-F238E27FC236}">
                <a16:creationId xmlns:a16="http://schemas.microsoft.com/office/drawing/2014/main" id="{5011D1CC-EB4B-39D8-B35A-E5A3E55E9F18}"/>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endParaRPr lang="en-US" sz="1200" dirty="0">
              <a:latin typeface="Titillium Web" panose="00000500000000000000" pitchFamily="2" charset="0"/>
            </a:endParaRPr>
          </a:p>
        </p:txBody>
      </p:sp>
      <p:sp>
        <p:nvSpPr>
          <p:cNvPr id="14" name="Text 0">
            <a:extLst>
              <a:ext uri="{FF2B5EF4-FFF2-40B4-BE49-F238E27FC236}">
                <a16:creationId xmlns:a16="http://schemas.microsoft.com/office/drawing/2014/main" id="{C5391BB5-DA36-536E-187A-5732F4439DEF}"/>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SECTION8</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Governance</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4212C00D-5D7D-E012-CBDF-25A5CB09BF1C}"/>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4BECAFF0-CF37-5DD0-4548-D024C1088F11}"/>
              </a:ext>
            </a:extLst>
          </p:cNvPr>
          <p:cNvSpPr/>
          <p:nvPr/>
        </p:nvSpPr>
        <p:spPr>
          <a:xfrm>
            <a:off x="214856" y="865637"/>
            <a:ext cx="1054386" cy="141605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40472132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C90739-5A2C-C1F7-8726-E8BF0E3C3E96}"/>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94CC6155-8499-DDA4-883C-4AD79F344B31}"/>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48C9FAF8-2EC4-C6DE-7F41-2A07D632E373}"/>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D35CF7EB-A7FB-FCEB-C2B8-B2A5476D45DA}"/>
              </a:ext>
            </a:extLst>
          </p:cNvPr>
          <p:cNvSpPr/>
          <p:nvPr/>
        </p:nvSpPr>
        <p:spPr>
          <a:xfrm>
            <a:off x="796962" y="2474865"/>
            <a:ext cx="4794819" cy="5632789"/>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This section assesses the governance maturity of Cool Runnings Poultry, recognizing governance as a cornerstone of institutional credibility and funder readiness. Effective governance ensures accountability, transparency, and compliance, while also providing the oversight mechanisms required to manage risk and sustain long-term growth.</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business plan emphasizes strong values and commitments, including integrity, sustainability, innovation, and community empowerment. These values signal the company’s intent to operate transparently and ethically, while also contributing to broader socio-economic objectives such as job creation for women and youth. In addition, the plan references alignment with the United Nations Sustainable Development Goals (SDGs), particularly SDG 8 (Decent Work and Economic Growth) and SDG 12 (Responsible Consumption and Production).</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Despite these strong commitments, no evidence was submitted of formal governance structures or oversight mechanisms. There is no mention of a board of directors, advisory committee, or governance framework to provide accountability beyond the founding team. Similarly, no documentation of signed policies, risk registers, or compliance audits was provided. This suggests that governance, while central to the company’s values, remains conceptual and undeveloped at the institutional level.</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This analysis therefore evaluates whether Cool Runnings Poultry’s governance intent is matched by enforceable structures, or whether the company remains reliant on founder-driven oversight. Findings highlight that governance is currently the company’s weakest domain, limiting its credibility with funders and procurement bodies.</a:t>
            </a:r>
          </a:p>
        </p:txBody>
      </p:sp>
      <p:sp>
        <p:nvSpPr>
          <p:cNvPr id="9" name="Text 1">
            <a:extLst>
              <a:ext uri="{FF2B5EF4-FFF2-40B4-BE49-F238E27FC236}">
                <a16:creationId xmlns:a16="http://schemas.microsoft.com/office/drawing/2014/main" id="{87766DE7-12A8-C246-1239-208633953A8A}"/>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A808EB3A-6C10-19BD-A451-B086303E6FD0}"/>
              </a:ext>
            </a:extLst>
          </p:cNvPr>
          <p:cNvSpPr/>
          <p:nvPr/>
        </p:nvSpPr>
        <p:spPr>
          <a:xfrm>
            <a:off x="796962" y="1950746"/>
            <a:ext cx="3960442" cy="2857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8.1 Introduction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A77FFEE5-2CBA-6DD0-9B0C-A667DC8FDC00}"/>
              </a:ext>
            </a:extLst>
          </p:cNvPr>
          <p:cNvSpPr/>
          <p:nvPr/>
        </p:nvSpPr>
        <p:spPr>
          <a:xfrm>
            <a:off x="7209558" y="9601917"/>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51</a:t>
            </a:r>
            <a:endParaRPr lang="en-US" sz="1000"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7E0460BA-5101-74FA-3ACD-37CFF5C3D413}"/>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07108CE9-548E-1088-26E6-3C1A3726E8F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B9D89EEF-EA19-3DD7-5BD7-AF659E1E5D75}"/>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A7A08C5F-32CD-4A93-74FE-F9926880BA07}"/>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E0C807E1-6731-27B0-B85B-3929AFCAD011}"/>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2708195F-D11A-4B7F-56D1-1189C200745A}"/>
              </a:ext>
            </a:extLst>
          </p:cNvPr>
          <p:cNvSpPr/>
          <p:nvPr/>
        </p:nvSpPr>
        <p:spPr>
          <a:xfrm>
            <a:off x="7025921" y="936879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53E802D0-D0BD-942F-642B-A68781A7C04B}"/>
              </a:ext>
            </a:extLst>
          </p:cNvPr>
          <p:cNvGrpSpPr/>
          <p:nvPr/>
        </p:nvGrpSpPr>
        <p:grpSpPr>
          <a:xfrm>
            <a:off x="5591781" y="1412484"/>
            <a:ext cx="1382886" cy="1387866"/>
            <a:chOff x="5591781" y="1412484"/>
            <a:chExt cx="1382886" cy="1387866"/>
          </a:xfrm>
        </p:grpSpPr>
        <p:sp>
          <p:nvSpPr>
            <p:cNvPr id="7" name="Rectangle 6">
              <a:extLst>
                <a:ext uri="{FF2B5EF4-FFF2-40B4-BE49-F238E27FC236}">
                  <a16:creationId xmlns:a16="http://schemas.microsoft.com/office/drawing/2014/main" id="{4B366410-B26C-8CB6-1E84-1C10F6F2E232}"/>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107E8536-A353-14C8-B664-35DB2F48AE0E}"/>
                </a:ext>
              </a:extLst>
            </p:cNvPr>
            <p:cNvPicPr>
              <a:picLocks noChangeAspect="1"/>
            </p:cNvPicPr>
            <p:nvPr/>
          </p:nvPicPr>
          <p:blipFill>
            <a:blip r:embed="rId6"/>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57399816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611D13-06E6-5874-38BC-11D626B94C97}"/>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B585A62D-9D48-A090-E7B0-EAF1AAB3121E}"/>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1496A468-8EBC-5B44-D5E3-B81E2B7E5F00}"/>
              </a:ext>
            </a:extLst>
          </p:cNvPr>
          <p:cNvSpPr/>
          <p:nvPr/>
        </p:nvSpPr>
        <p:spPr>
          <a:xfrm>
            <a:off x="796962" y="2474865"/>
            <a:ext cx="4794819" cy="6899024"/>
          </a:xfrm>
          <a:prstGeom prst="rect">
            <a:avLst/>
          </a:prstGeom>
          <a:noFill/>
          <a:ln/>
        </p:spPr>
        <p:txBody>
          <a:bodyPr wrap="square" lIns="0" tIns="0" rIns="0" bIns="0" rtlCol="0" anchor="ctr"/>
          <a:lstStyle/>
          <a:p>
            <a:pPr algn="l">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Governance-related evidence for Cool Runnings Poultry was minimal and largely embedded within the strategic narrative of the business plan. While the company emphasizes its commitment to integrity, sustainability, and empowerment, no documentation was submitted to demonstrate the existence of formal oversight structures or compliance mechanisms.</a:t>
            </a:r>
          </a:p>
          <a:p>
            <a:pPr algn="l">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Evidence provided included: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Core Values and Commitments: Clear articulation of transparency, sustainability, innovation, and empowerment as guiding principles.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Social and Ethical Orientation: References to women’s empowerment, job creation, and alignment with SDGs (particularly SDG 8 and SDG 12).</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Compliance Awareness: General acknowledgement of statutory registration and adherence to sectoral requirements.</a:t>
            </a:r>
          </a:p>
          <a:p>
            <a:pPr algn="l">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Evidence not provided included:</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Board of Directors or Advisory Committee: No evidence of governance structures to provide independent oversight.</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Signed Policies: No governance policies covering ethics, procurement, HR, or financial controls.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Risk Register or Mitigation Frameworks: No documentation of risk identification, management processes, or mitigation strategies.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Compliance Audits: No evidence of external or internal audits to ensure adherence to regulatory or ethical standards.</a:t>
            </a:r>
          </a:p>
          <a:p>
            <a:pPr marL="171450" indent="-171450" algn="l">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Governance Reporting Mechanisms: No minutes of meetings, monitoring reports, or accountability frameworks.</a:t>
            </a:r>
          </a:p>
          <a:p>
            <a:pPr algn="l">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Overall, governance documentation is limited to stated commitments rather than institutionalized systems. While the values and mission signal strong intent, the absence of governance structures and tools leaves the company exposed to risks and undermines credibility with funders and institutional buyers.</a:t>
            </a:r>
          </a:p>
        </p:txBody>
      </p:sp>
      <p:sp>
        <p:nvSpPr>
          <p:cNvPr id="9" name="Text 1">
            <a:extLst>
              <a:ext uri="{FF2B5EF4-FFF2-40B4-BE49-F238E27FC236}">
                <a16:creationId xmlns:a16="http://schemas.microsoft.com/office/drawing/2014/main" id="{CACEBD6D-10B7-13FC-464C-27AA62D9A470}"/>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0F4C8E05-D22C-6D0B-1DDF-8B843E7E972C}"/>
              </a:ext>
            </a:extLst>
          </p:cNvPr>
          <p:cNvSpPr/>
          <p:nvPr/>
        </p:nvSpPr>
        <p:spPr>
          <a:xfrm>
            <a:off x="796962" y="1880196"/>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8.2 Documentation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D54507DF-CB7F-CD8D-455C-E8569B06C483}"/>
              </a:ext>
            </a:extLst>
          </p:cNvPr>
          <p:cNvSpPr/>
          <p:nvPr/>
        </p:nvSpPr>
        <p:spPr>
          <a:xfrm>
            <a:off x="7209558" y="9601917"/>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52</a:t>
            </a:r>
            <a:endParaRPr lang="en-US" sz="1000"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123444EC-5B74-FF62-F1B1-85B31981A817}"/>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071C8B77-688F-AD3F-4331-E005A449F8E0}"/>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36FF9380-8367-514A-037D-9EB5630CEB8A}"/>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B5B931D2-345D-9F36-ECCF-268BC9A2F373}"/>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7BC5C207-7EF3-ABA1-855D-4B452F2EECB2}"/>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2" name="Flowchart: Connector 1">
            <a:extLst>
              <a:ext uri="{FF2B5EF4-FFF2-40B4-BE49-F238E27FC236}">
                <a16:creationId xmlns:a16="http://schemas.microsoft.com/office/drawing/2014/main" id="{59104FF2-0872-C223-D558-69361A9E6566}"/>
              </a:ext>
            </a:extLst>
          </p:cNvPr>
          <p:cNvSpPr/>
          <p:nvPr/>
        </p:nvSpPr>
        <p:spPr>
          <a:xfrm>
            <a:off x="7044971" y="9381672"/>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EEE51559-75BD-DDBC-39ED-47B0B05F47F9}"/>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B75EEA39-38DE-0C93-7570-53909393064D}"/>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FDFE62AB-0938-E6B2-3886-B584406562E3}"/>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9723850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D2AC3B-A362-6BA0-461F-A50E31CA2FE5}"/>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36702BE2-32BA-5C3B-61D1-00AD08B46749}"/>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455E7C3E-1ED7-2DE8-A599-77509927FFC4}"/>
              </a:ext>
            </a:extLst>
          </p:cNvPr>
          <p:cNvSpPr/>
          <p:nvPr/>
        </p:nvSpPr>
        <p:spPr>
          <a:xfrm>
            <a:off x="796962" y="1889865"/>
            <a:ext cx="4122956" cy="361740"/>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8.3 Preliminary Findings</a:t>
            </a:r>
          </a:p>
        </p:txBody>
      </p:sp>
      <p:sp>
        <p:nvSpPr>
          <p:cNvPr id="7" name="Text 1">
            <a:extLst>
              <a:ext uri="{FF2B5EF4-FFF2-40B4-BE49-F238E27FC236}">
                <a16:creationId xmlns:a16="http://schemas.microsoft.com/office/drawing/2014/main" id="{6305C808-E88B-4836-6ECF-70C7558A22DD}"/>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D5E08AF7-BB41-B2AB-E5C5-AB70287A7632}"/>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83938C78-DD85-25D7-3EEC-11BD5612ED13}"/>
              </a:ext>
            </a:extLst>
          </p:cNvPr>
          <p:cNvSpPr/>
          <p:nvPr/>
        </p:nvSpPr>
        <p:spPr>
          <a:xfrm>
            <a:off x="5187639" y="677036"/>
            <a:ext cx="1771650" cy="209550"/>
          </a:xfrm>
          <a:prstGeom prst="rect">
            <a:avLst/>
          </a:prstGeom>
          <a:noFill/>
          <a:ln/>
        </p:spPr>
        <p:txBody>
          <a:bodyPr wrap="square" lIns="0" tIns="0" rIns="0" bIns="0" rtlCol="0" anchor="ctr"/>
          <a:lstStyle/>
          <a:p>
            <a:pPr algn="r">
              <a:lnSpc>
                <a:spcPct val="79650"/>
              </a:lnSpc>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a:extLst>
              <a:ext uri="{FF2B5EF4-FFF2-40B4-BE49-F238E27FC236}">
                <a16:creationId xmlns:a16="http://schemas.microsoft.com/office/drawing/2014/main" id="{3231D840-C52B-9B03-1786-CED6F3A9B473}"/>
              </a:ext>
            </a:extLst>
          </p:cNvPr>
          <p:cNvSpPr/>
          <p:nvPr/>
        </p:nvSpPr>
        <p:spPr>
          <a:xfrm>
            <a:off x="784870" y="7051004"/>
            <a:ext cx="5604012" cy="890093"/>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7: </a:t>
            </a:r>
            <a:r>
              <a:rPr lang="en-US" sz="1425" dirty="0">
                <a:solidFill>
                  <a:srgbClr val="2B2B35"/>
                </a:solidFill>
                <a:latin typeface="Titillium Web" panose="00000500000000000000" pitchFamily="2" charset="0"/>
                <a:ea typeface="Roboto Condensed" pitchFamily="34" charset="-122"/>
                <a:cs typeface="Roboto Condensed" pitchFamily="34" charset="-120"/>
              </a:rPr>
              <a:t>Governance &amp; Compliance Assessment</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10E5E47F-0C1E-34B4-EDE3-E8A44336F2AC}"/>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1" name="Table 10">
            <a:extLst>
              <a:ext uri="{FF2B5EF4-FFF2-40B4-BE49-F238E27FC236}">
                <a16:creationId xmlns:a16="http://schemas.microsoft.com/office/drawing/2014/main" id="{82F8DCAB-CD52-D84D-629F-FC47F428409A}"/>
              </a:ext>
            </a:extLst>
          </p:cNvPr>
          <p:cNvGraphicFramePr>
            <a:graphicFrameLocks noGrp="1"/>
          </p:cNvGraphicFramePr>
          <p:nvPr>
            <p:extLst>
              <p:ext uri="{D42A27DB-BD31-4B8C-83A1-F6EECF244321}">
                <p14:modId xmlns:p14="http://schemas.microsoft.com/office/powerpoint/2010/main" val="2438622221"/>
              </p:ext>
            </p:extLst>
          </p:nvPr>
        </p:nvGraphicFramePr>
        <p:xfrm>
          <a:off x="807232" y="3784304"/>
          <a:ext cx="6377744" cy="3266700"/>
        </p:xfrm>
        <a:graphic>
          <a:graphicData uri="http://schemas.openxmlformats.org/drawingml/2006/table">
            <a:tbl>
              <a:tblPr firstRow="1" firstCol="1" bandRow="1">
                <a:tableStyleId>{7E9639D4-E3E2-4D34-9284-5A2195B3D0D7}</a:tableStyleId>
              </a:tblPr>
              <a:tblGrid>
                <a:gridCol w="3188872">
                  <a:extLst>
                    <a:ext uri="{9D8B030D-6E8A-4147-A177-3AD203B41FA5}">
                      <a16:colId xmlns:a16="http://schemas.microsoft.com/office/drawing/2014/main" val="2345181697"/>
                    </a:ext>
                  </a:extLst>
                </a:gridCol>
                <a:gridCol w="3188872">
                  <a:extLst>
                    <a:ext uri="{9D8B030D-6E8A-4147-A177-3AD203B41FA5}">
                      <a16:colId xmlns:a16="http://schemas.microsoft.com/office/drawing/2014/main" val="467905593"/>
                    </a:ext>
                  </a:extLst>
                </a:gridCol>
              </a:tblGrid>
              <a:tr h="544450">
                <a:tc>
                  <a:txBody>
                    <a:bodyPr/>
                    <a:lstStyle/>
                    <a:p>
                      <a:pPr algn="l">
                        <a:lnSpc>
                          <a:spcPct val="115000"/>
                        </a:lnSpc>
                        <a:spcBef>
                          <a:spcPts val="1200"/>
                        </a:spcBef>
                        <a:spcAft>
                          <a:spcPts val="1000"/>
                        </a:spcAft>
                        <a:buNone/>
                      </a:pPr>
                      <a:r>
                        <a:rPr lang="en-ZA" sz="1100" kern="0" dirty="0">
                          <a:effectLst/>
                          <a:latin typeface="Titillium Web" panose="00000500000000000000" pitchFamily="2" charset="0"/>
                        </a:rPr>
                        <a:t>Governance Indicator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75000"/>
                      </a:schemeClr>
                    </a:solidFill>
                  </a:tcPr>
                </a:tc>
                <a:tc>
                  <a:txBody>
                    <a:bodyPr/>
                    <a:lstStyle/>
                    <a:p>
                      <a:pPr algn="l">
                        <a:lnSpc>
                          <a:spcPct val="115000"/>
                        </a:lnSpc>
                        <a:spcBef>
                          <a:spcPts val="1200"/>
                        </a:spcBef>
                        <a:spcAft>
                          <a:spcPts val="1000"/>
                        </a:spcAft>
                        <a:buNone/>
                      </a:pPr>
                      <a:r>
                        <a:rPr lang="en-ZA" sz="1100" kern="0" dirty="0">
                          <a:effectLst/>
                          <a:latin typeface="Titillium Web" panose="00000500000000000000" pitchFamily="2" charset="0"/>
                        </a:rPr>
                        <a:t>Findings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6">
                        <a:lumMod val="75000"/>
                      </a:schemeClr>
                    </a:solidFill>
                  </a:tcPr>
                </a:tc>
                <a:extLst>
                  <a:ext uri="{0D108BD9-81ED-4DB2-BD59-A6C34878D82A}">
                    <a16:rowId xmlns:a16="http://schemas.microsoft.com/office/drawing/2014/main" val="931727009"/>
                  </a:ext>
                </a:extLst>
              </a:tr>
              <a:tr h="544450">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Legal Registration &amp; Tax Status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Acknowledged statutory registration and sectoral compliance.</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3706924"/>
                  </a:ext>
                </a:extLst>
              </a:tr>
              <a:tr h="544450">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Board Structure and Oversight</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board or advisory committee; leadership is founder-driven.</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0289069"/>
                  </a:ext>
                </a:extLst>
              </a:tr>
              <a:tr h="544450">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Policy Framework</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documented governance policies; commitments are conceptual.</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74126947"/>
                  </a:ext>
                </a:extLst>
              </a:tr>
              <a:tr h="544450">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Risk Management</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risk register or mitigation frameworks provided.</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71509312"/>
                  </a:ext>
                </a:extLst>
              </a:tr>
              <a:tr h="544450">
                <a:tc>
                  <a:txBody>
                    <a:bodyPr/>
                    <a:lstStyle/>
                    <a:p>
                      <a:pPr algn="l">
                        <a:lnSpc>
                          <a:spcPct val="115000"/>
                        </a:lnSpc>
                        <a:spcBef>
                          <a:spcPts val="1200"/>
                        </a:spcBef>
                        <a:spcAft>
                          <a:spcPts val="1000"/>
                        </a:spcAft>
                        <a:buNone/>
                      </a:pPr>
                      <a:r>
                        <a:rPr lang="en-ZA" sz="1000" kern="0" dirty="0">
                          <a:effectLst/>
                          <a:latin typeface="Titillium Web" panose="00000500000000000000" pitchFamily="2" charset="0"/>
                        </a:rPr>
                        <a:t>Compliance Monitoring</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l">
                        <a:lnSpc>
                          <a:spcPct val="115000"/>
                        </a:lnSpc>
                        <a:spcBef>
                          <a:spcPts val="1200"/>
                        </a:spcBef>
                        <a:spcAft>
                          <a:spcPts val="1000"/>
                        </a:spcAft>
                        <a:buNone/>
                      </a:pPr>
                      <a:r>
                        <a:rPr lang="en-US" sz="1000" kern="0" dirty="0">
                          <a:effectLst/>
                          <a:latin typeface="Titillium Web" panose="00000500000000000000" pitchFamily="2" charset="0"/>
                        </a:rPr>
                        <a:t>No evidence of compliance logs or internal reviews.</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35853375"/>
                  </a:ext>
                </a:extLst>
              </a:tr>
            </a:tbl>
          </a:graphicData>
        </a:graphic>
      </p:graphicFrame>
      <p:sp>
        <p:nvSpPr>
          <p:cNvPr id="15" name="TextBox 14">
            <a:extLst>
              <a:ext uri="{FF2B5EF4-FFF2-40B4-BE49-F238E27FC236}">
                <a16:creationId xmlns:a16="http://schemas.microsoft.com/office/drawing/2014/main" id="{1F80046A-5C3C-6882-2455-AA5910990EB3}"/>
              </a:ext>
            </a:extLst>
          </p:cNvPr>
          <p:cNvSpPr txBox="1"/>
          <p:nvPr/>
        </p:nvSpPr>
        <p:spPr>
          <a:xfrm>
            <a:off x="784870" y="2419871"/>
            <a:ext cx="4806911" cy="1113125"/>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governance review confirms that Cool Runnings Poultry is legally compliant and guided by a strong ethical narrative, but lacks institutional governance systems, formal oversight structures, and risk management practices. Oversight remains centralised in the founder, with no advisory mechanisms, compliance logs, or board governance in place.</a:t>
            </a:r>
            <a:endParaRPr lang="en-ZA" sz="1200" dirty="0">
              <a:latin typeface="Titillium Web" panose="00000500000000000000" pitchFamily="2" charset="0"/>
            </a:endParaRPr>
          </a:p>
        </p:txBody>
      </p:sp>
      <p:sp>
        <p:nvSpPr>
          <p:cNvPr id="22" name="Text 4">
            <a:extLst>
              <a:ext uri="{FF2B5EF4-FFF2-40B4-BE49-F238E27FC236}">
                <a16:creationId xmlns:a16="http://schemas.microsoft.com/office/drawing/2014/main" id="{C3601B17-DA55-C42B-4A73-9857AF99AF8F}"/>
              </a:ext>
            </a:extLst>
          </p:cNvPr>
          <p:cNvSpPr/>
          <p:nvPr/>
        </p:nvSpPr>
        <p:spPr>
          <a:xfrm>
            <a:off x="6018095" y="84759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23" name="Image 4" descr="preencoded.png">
            <a:extLst>
              <a:ext uri="{FF2B5EF4-FFF2-40B4-BE49-F238E27FC236}">
                <a16:creationId xmlns:a16="http://schemas.microsoft.com/office/drawing/2014/main" id="{00BA0E74-FE6E-A0EA-B78D-043FABA5DBEA}"/>
              </a:ext>
            </a:extLst>
          </p:cNvPr>
          <p:cNvPicPr>
            <a:picLocks noChangeAspect="1"/>
          </p:cNvPicPr>
          <p:nvPr/>
        </p:nvPicPr>
        <p:blipFill>
          <a:blip r:embed="rId4"/>
          <a:stretch>
            <a:fillRect/>
          </a:stretch>
        </p:blipFill>
        <p:spPr>
          <a:xfrm>
            <a:off x="6768898" y="7941097"/>
            <a:ext cx="514350" cy="400050"/>
          </a:xfrm>
          <a:prstGeom prst="rect">
            <a:avLst/>
          </a:prstGeom>
        </p:spPr>
      </p:pic>
      <p:grpSp>
        <p:nvGrpSpPr>
          <p:cNvPr id="2" name="Group 1">
            <a:extLst>
              <a:ext uri="{FF2B5EF4-FFF2-40B4-BE49-F238E27FC236}">
                <a16:creationId xmlns:a16="http://schemas.microsoft.com/office/drawing/2014/main" id="{05A1180D-8717-7730-1C61-57DB7F7266DD}"/>
              </a:ext>
            </a:extLst>
          </p:cNvPr>
          <p:cNvGrpSpPr/>
          <p:nvPr/>
        </p:nvGrpSpPr>
        <p:grpSpPr>
          <a:xfrm>
            <a:off x="5591781" y="1412484"/>
            <a:ext cx="1382886" cy="1387866"/>
            <a:chOff x="5591781" y="1412484"/>
            <a:chExt cx="1382886" cy="1387866"/>
          </a:xfrm>
        </p:grpSpPr>
        <p:sp>
          <p:nvSpPr>
            <p:cNvPr id="4" name="Rectangle 3">
              <a:extLst>
                <a:ext uri="{FF2B5EF4-FFF2-40B4-BE49-F238E27FC236}">
                  <a16:creationId xmlns:a16="http://schemas.microsoft.com/office/drawing/2014/main" id="{B95105BE-2F89-8457-1CBD-7130061C93F0}"/>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0" name="Picture 9">
              <a:extLst>
                <a:ext uri="{FF2B5EF4-FFF2-40B4-BE49-F238E27FC236}">
                  <a16:creationId xmlns:a16="http://schemas.microsoft.com/office/drawing/2014/main" id="{98AEA5F4-2FC6-262B-1500-765A38C8348C}"/>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335582662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D736D4-9F69-7CC3-5F36-57FE9B503AF8}"/>
            </a:ext>
          </a:extLst>
        </p:cNvPr>
        <p:cNvGrpSpPr/>
        <p:nvPr/>
      </p:nvGrpSpPr>
      <p:grpSpPr>
        <a:xfrm>
          <a:off x="0" y="0"/>
          <a:ext cx="0" cy="0"/>
          <a:chOff x="0" y="0"/>
          <a:chExt cx="0" cy="0"/>
        </a:xfrm>
      </p:grpSpPr>
      <p:pic>
        <p:nvPicPr>
          <p:cNvPr id="4" name="Image 2" descr="preencoded.png">
            <a:extLst>
              <a:ext uri="{FF2B5EF4-FFF2-40B4-BE49-F238E27FC236}">
                <a16:creationId xmlns:a16="http://schemas.microsoft.com/office/drawing/2014/main" id="{A6501B24-3813-1579-1D5A-ED5CE1BF3D47}"/>
              </a:ext>
            </a:extLst>
          </p:cNvPr>
          <p:cNvPicPr>
            <a:picLocks noChangeAspect="1"/>
          </p:cNvPicPr>
          <p:nvPr/>
        </p:nvPicPr>
        <p:blipFill>
          <a:blip r:embed="rId3"/>
          <a:stretch>
            <a:fillRect/>
          </a:stretch>
        </p:blipFill>
        <p:spPr>
          <a:xfrm>
            <a:off x="807232" y="1549479"/>
            <a:ext cx="85725" cy="981075"/>
          </a:xfrm>
          <a:prstGeom prst="rect">
            <a:avLst/>
          </a:prstGeom>
        </p:spPr>
      </p:pic>
      <p:pic>
        <p:nvPicPr>
          <p:cNvPr id="5" name="Image 3" descr="preencoded.png">
            <a:extLst>
              <a:ext uri="{FF2B5EF4-FFF2-40B4-BE49-F238E27FC236}">
                <a16:creationId xmlns:a16="http://schemas.microsoft.com/office/drawing/2014/main" id="{DECC6F3A-5A6F-1632-1443-A46DA892DEBA}"/>
              </a:ext>
            </a:extLst>
          </p:cNvPr>
          <p:cNvPicPr>
            <a:picLocks noChangeAspect="1"/>
          </p:cNvPicPr>
          <p:nvPr/>
        </p:nvPicPr>
        <p:blipFill>
          <a:blip r:embed="rId4"/>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EBF8C5CC-B2DB-436F-4FCC-EA6452A79FCC}"/>
              </a:ext>
            </a:extLst>
          </p:cNvPr>
          <p:cNvSpPr/>
          <p:nvPr/>
        </p:nvSpPr>
        <p:spPr>
          <a:xfrm>
            <a:off x="982639" y="1658772"/>
            <a:ext cx="3676650" cy="762487"/>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8.4 Governance Score</a:t>
            </a:r>
          </a:p>
        </p:txBody>
      </p:sp>
      <p:sp>
        <p:nvSpPr>
          <p:cNvPr id="7" name="Text 1">
            <a:extLst>
              <a:ext uri="{FF2B5EF4-FFF2-40B4-BE49-F238E27FC236}">
                <a16:creationId xmlns:a16="http://schemas.microsoft.com/office/drawing/2014/main" id="{F6BCA91B-DB92-6B65-4279-0A7A6203D579}"/>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8" name="Text 2">
            <a:extLst>
              <a:ext uri="{FF2B5EF4-FFF2-40B4-BE49-F238E27FC236}">
                <a16:creationId xmlns:a16="http://schemas.microsoft.com/office/drawing/2014/main" id="{8BAC3C58-38B1-6372-3AA8-03D29D9466D2}"/>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828D40A6-EE86-A640-0AF1-B1E839E330CA}"/>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E6EE48E6-4782-8A7C-54F7-A912BBBE1465}"/>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61" name="Group 60">
            <a:extLst>
              <a:ext uri="{FF2B5EF4-FFF2-40B4-BE49-F238E27FC236}">
                <a16:creationId xmlns:a16="http://schemas.microsoft.com/office/drawing/2014/main" id="{CFADB949-76BC-1883-1FA1-E0707A8654EB}"/>
              </a:ext>
            </a:extLst>
          </p:cNvPr>
          <p:cNvGrpSpPr/>
          <p:nvPr/>
        </p:nvGrpSpPr>
        <p:grpSpPr>
          <a:xfrm>
            <a:off x="256735" y="3363160"/>
            <a:ext cx="5243123" cy="6466639"/>
            <a:chOff x="256735" y="3363160"/>
            <a:chExt cx="5243123" cy="6466639"/>
          </a:xfrm>
        </p:grpSpPr>
        <p:grpSp>
          <p:nvGrpSpPr>
            <p:cNvPr id="11" name="Group 10">
              <a:extLst>
                <a:ext uri="{FF2B5EF4-FFF2-40B4-BE49-F238E27FC236}">
                  <a16:creationId xmlns:a16="http://schemas.microsoft.com/office/drawing/2014/main" id="{E5323390-C272-324B-0AB3-2A934DC9287C}"/>
                </a:ext>
              </a:extLst>
            </p:cNvPr>
            <p:cNvGrpSpPr/>
            <p:nvPr/>
          </p:nvGrpSpPr>
          <p:grpSpPr>
            <a:xfrm>
              <a:off x="256735" y="3363160"/>
              <a:ext cx="5243123" cy="6466639"/>
              <a:chOff x="1650861" y="1521118"/>
              <a:chExt cx="3493669" cy="6466639"/>
            </a:xfrm>
          </p:grpSpPr>
          <p:pic>
            <p:nvPicPr>
              <p:cNvPr id="16" name="Image 10" descr="preencoded.png">
                <a:extLst>
                  <a:ext uri="{FF2B5EF4-FFF2-40B4-BE49-F238E27FC236}">
                    <a16:creationId xmlns:a16="http://schemas.microsoft.com/office/drawing/2014/main" id="{AAEF1C5D-1F34-95ED-4B7B-6151346A003A}"/>
                  </a:ext>
                </a:extLst>
              </p:cNvPr>
              <p:cNvPicPr>
                <a:picLocks noChangeAspect="1"/>
              </p:cNvPicPr>
              <p:nvPr/>
            </p:nvPicPr>
            <p:blipFill>
              <a:blip r:embed="rId5"/>
              <a:stretch>
                <a:fillRect/>
              </a:stretch>
            </p:blipFill>
            <p:spPr>
              <a:xfrm>
                <a:off x="1658790" y="1521119"/>
                <a:ext cx="706291" cy="1174114"/>
              </a:xfrm>
              <a:prstGeom prst="rect">
                <a:avLst/>
              </a:prstGeom>
            </p:spPr>
          </p:pic>
          <p:pic>
            <p:nvPicPr>
              <p:cNvPr id="20" name="Image 14" descr="preencoded.png">
                <a:extLst>
                  <a:ext uri="{FF2B5EF4-FFF2-40B4-BE49-F238E27FC236}">
                    <a16:creationId xmlns:a16="http://schemas.microsoft.com/office/drawing/2014/main" id="{66459484-B108-65ED-C6A1-FF9450184465}"/>
                  </a:ext>
                </a:extLst>
              </p:cNvPr>
              <p:cNvPicPr>
                <a:picLocks noChangeAspect="1"/>
              </p:cNvPicPr>
              <p:nvPr/>
            </p:nvPicPr>
            <p:blipFill>
              <a:blip r:embed="rId6"/>
              <a:stretch>
                <a:fillRect/>
              </a:stretch>
            </p:blipFill>
            <p:spPr>
              <a:xfrm>
                <a:off x="1658791" y="2837838"/>
                <a:ext cx="706291" cy="1174114"/>
              </a:xfrm>
              <a:prstGeom prst="rect">
                <a:avLst/>
              </a:prstGeom>
            </p:spPr>
          </p:pic>
          <p:pic>
            <p:nvPicPr>
              <p:cNvPr id="24" name="Image 18" descr="preencoded.png">
                <a:extLst>
                  <a:ext uri="{FF2B5EF4-FFF2-40B4-BE49-F238E27FC236}">
                    <a16:creationId xmlns:a16="http://schemas.microsoft.com/office/drawing/2014/main" id="{6BA7FEE1-3747-CDB3-77BA-02447345957E}"/>
                  </a:ext>
                </a:extLst>
              </p:cNvPr>
              <p:cNvPicPr>
                <a:picLocks noChangeAspect="1"/>
              </p:cNvPicPr>
              <p:nvPr/>
            </p:nvPicPr>
            <p:blipFill>
              <a:blip r:embed="rId7"/>
              <a:stretch>
                <a:fillRect/>
              </a:stretch>
            </p:blipFill>
            <p:spPr>
              <a:xfrm>
                <a:off x="1658791" y="4154557"/>
                <a:ext cx="706291" cy="1174114"/>
              </a:xfrm>
              <a:prstGeom prst="rect">
                <a:avLst/>
              </a:prstGeom>
            </p:spPr>
          </p:pic>
          <p:sp>
            <p:nvSpPr>
              <p:cNvPr id="35" name="Text 1">
                <a:extLst>
                  <a:ext uri="{FF2B5EF4-FFF2-40B4-BE49-F238E27FC236}">
                    <a16:creationId xmlns:a16="http://schemas.microsoft.com/office/drawing/2014/main" id="{9B89CBC5-B55B-4E91-A3D6-D99068CF095D}"/>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36" name="Text 2">
                <a:extLst>
                  <a:ext uri="{FF2B5EF4-FFF2-40B4-BE49-F238E27FC236}">
                    <a16:creationId xmlns:a16="http://schemas.microsoft.com/office/drawing/2014/main" id="{6A493FC9-A90D-DC42-DB54-E0EB004E0524}"/>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Values and Ethical Commitments</a:t>
                </a:r>
                <a:endParaRPr lang="en-US" sz="1600" dirty="0">
                  <a:latin typeface="Titillium Web" panose="00000500000000000000" pitchFamily="2" charset="0"/>
                </a:endParaRPr>
              </a:p>
            </p:txBody>
          </p:sp>
          <p:sp>
            <p:nvSpPr>
              <p:cNvPr id="37" name="Text 3">
                <a:extLst>
                  <a:ext uri="{FF2B5EF4-FFF2-40B4-BE49-F238E27FC236}">
                    <a16:creationId xmlns:a16="http://schemas.microsoft.com/office/drawing/2014/main" id="{CF27406F-8183-D8FB-2DFF-7AACF7A98620}"/>
                  </a:ext>
                </a:extLst>
              </p:cNvPr>
              <p:cNvSpPr/>
              <p:nvPr/>
            </p:nvSpPr>
            <p:spPr>
              <a:xfrm>
                <a:off x="2507686" y="1922716"/>
                <a:ext cx="2461306" cy="476898"/>
              </a:xfrm>
              <a:prstGeom prst="rect">
                <a:avLst/>
              </a:prstGeom>
              <a:noFill/>
              <a:ln/>
            </p:spPr>
            <p:txBody>
              <a:bodyPr wrap="square" lIns="0" tIns="0" rIns="0" bIns="0" rtlCol="0" anchor="ctr"/>
              <a:lstStyle/>
              <a:p>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 </a:t>
                </a:r>
                <a:r>
                  <a:rPr lang="en-US" sz="1100" dirty="0">
                    <a:latin typeface="Titillium Web" panose="00000500000000000000" pitchFamily="2" charset="0"/>
                    <a:ea typeface="Arial" pitchFamily="34" charset="-122"/>
                    <a:cs typeface="Arial" pitchFamily="34" charset="-120"/>
                  </a:rPr>
                  <a:t>11.25%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Clear articulation of integrity, sustainability, and empowerment values; alignment with SDGs noted.</a:t>
                </a:r>
                <a:endParaRPr lang="en-US" sz="1100" dirty="0">
                  <a:latin typeface="Titillium Web" panose="00000500000000000000" pitchFamily="2" charset="0"/>
                </a:endParaRPr>
              </a:p>
            </p:txBody>
          </p:sp>
          <p:sp>
            <p:nvSpPr>
              <p:cNvPr id="38" name="Text 4">
                <a:extLst>
                  <a:ext uri="{FF2B5EF4-FFF2-40B4-BE49-F238E27FC236}">
                    <a16:creationId xmlns:a16="http://schemas.microsoft.com/office/drawing/2014/main" id="{9DA1FBF1-62D3-C1C2-7005-99CEE267D457}"/>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39" name="Text 5">
                <a:extLst>
                  <a:ext uri="{FF2B5EF4-FFF2-40B4-BE49-F238E27FC236}">
                    <a16:creationId xmlns:a16="http://schemas.microsoft.com/office/drawing/2014/main" id="{B00FE030-E115-BB97-7277-E4B44EE8E04D}"/>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Oversight Structures</a:t>
                </a:r>
                <a:endParaRPr lang="en-US" sz="1600" dirty="0">
                  <a:latin typeface="Titillium Web" panose="00000500000000000000" pitchFamily="2" charset="0"/>
                </a:endParaRPr>
              </a:p>
            </p:txBody>
          </p:sp>
          <p:sp>
            <p:nvSpPr>
              <p:cNvPr id="40" name="Text 6">
                <a:extLst>
                  <a:ext uri="{FF2B5EF4-FFF2-40B4-BE49-F238E27FC236}">
                    <a16:creationId xmlns:a16="http://schemas.microsoft.com/office/drawing/2014/main" id="{28287FBD-DAC3-9AF4-FE40-DF5CFE4680E1}"/>
                  </a:ext>
                </a:extLst>
              </p:cNvPr>
              <p:cNvSpPr/>
              <p:nvPr/>
            </p:nvSpPr>
            <p:spPr>
              <a:xfrm>
                <a:off x="2507686" y="3239435"/>
                <a:ext cx="2461306" cy="758424"/>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3.00%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No board of directors, advisory committee, or oversight body established.</a:t>
                </a:r>
                <a:endParaRPr lang="en-US" sz="1100" dirty="0">
                  <a:latin typeface="Titillium Web" panose="00000500000000000000" pitchFamily="2" charset="0"/>
                </a:endParaRPr>
              </a:p>
            </p:txBody>
          </p:sp>
          <p:sp>
            <p:nvSpPr>
              <p:cNvPr id="41" name="Text 7">
                <a:extLst>
                  <a:ext uri="{FF2B5EF4-FFF2-40B4-BE49-F238E27FC236}">
                    <a16:creationId xmlns:a16="http://schemas.microsoft.com/office/drawing/2014/main" id="{AA4DACF3-7C90-FE0C-2E42-BF504DFC46C2}"/>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42" name="Text 8">
                <a:extLst>
                  <a:ext uri="{FF2B5EF4-FFF2-40B4-BE49-F238E27FC236}">
                    <a16:creationId xmlns:a16="http://schemas.microsoft.com/office/drawing/2014/main" id="{E68E5D3B-8277-F911-CBB4-C17F929A9AAB}"/>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Policies and Procedures</a:t>
                </a:r>
                <a:endParaRPr lang="en-US" sz="1600" dirty="0">
                  <a:latin typeface="Titillium Web" panose="00000500000000000000" pitchFamily="2" charset="0"/>
                </a:endParaRPr>
              </a:p>
            </p:txBody>
          </p:sp>
          <p:sp>
            <p:nvSpPr>
              <p:cNvPr id="43" name="Text 9">
                <a:extLst>
                  <a:ext uri="{FF2B5EF4-FFF2-40B4-BE49-F238E27FC236}">
                    <a16:creationId xmlns:a16="http://schemas.microsoft.com/office/drawing/2014/main" id="{57A25EA4-D780-5050-6ACB-6C96159C58C3}"/>
                  </a:ext>
                </a:extLst>
              </p:cNvPr>
              <p:cNvSpPr/>
              <p:nvPr/>
            </p:nvSpPr>
            <p:spPr>
              <a:xfrm>
                <a:off x="2507686" y="4556154"/>
                <a:ext cx="2461306" cy="570419"/>
              </a:xfrm>
              <a:prstGeom prst="rect">
                <a:avLst/>
              </a:prstGeom>
              <a:noFill/>
              <a:ln/>
            </p:spPr>
            <p:txBody>
              <a:bodyPr wrap="square" lIns="0" tIns="0" rIns="0" bIns="0" rtlCol="0" anchor="ctr"/>
              <a:lstStyle/>
              <a:p>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4.00%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No signed governance policies; commitments remain conceptual.</a:t>
                </a:r>
                <a:endParaRPr lang="en-US" sz="1100" dirty="0">
                  <a:latin typeface="Titillium Web" panose="00000500000000000000" pitchFamily="2" charset="0"/>
                </a:endParaRPr>
              </a:p>
            </p:txBody>
          </p:sp>
          <p:sp>
            <p:nvSpPr>
              <p:cNvPr id="44" name="Text 10">
                <a:extLst>
                  <a:ext uri="{FF2B5EF4-FFF2-40B4-BE49-F238E27FC236}">
                    <a16:creationId xmlns:a16="http://schemas.microsoft.com/office/drawing/2014/main" id="{E7F2DBAC-F513-1ECE-831B-7516E4DE1882}"/>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45" name="Text 11">
                <a:extLst>
                  <a:ext uri="{FF2B5EF4-FFF2-40B4-BE49-F238E27FC236}">
                    <a16:creationId xmlns:a16="http://schemas.microsoft.com/office/drawing/2014/main" id="{F9CFC2CE-3984-E272-4BAF-FD8BC9C43534}"/>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Risk Management</a:t>
                </a:r>
                <a:endParaRPr lang="en-US" sz="1600" dirty="0">
                  <a:latin typeface="Titillium Web" panose="00000500000000000000" pitchFamily="2" charset="0"/>
                </a:endParaRPr>
              </a:p>
            </p:txBody>
          </p:sp>
          <p:sp>
            <p:nvSpPr>
              <p:cNvPr id="46" name="Text 12">
                <a:extLst>
                  <a:ext uri="{FF2B5EF4-FFF2-40B4-BE49-F238E27FC236}">
                    <a16:creationId xmlns:a16="http://schemas.microsoft.com/office/drawing/2014/main" id="{58EF40FB-4A3E-8129-76D6-92C3BE41660C}"/>
                  </a:ext>
                </a:extLst>
              </p:cNvPr>
              <p:cNvSpPr/>
              <p:nvPr/>
            </p:nvSpPr>
            <p:spPr>
              <a:xfrm>
                <a:off x="2507686" y="5872872"/>
                <a:ext cx="2329214" cy="57042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Weight</a:t>
                </a:r>
                <a:r>
                  <a:rPr lang="en-US" sz="1100" dirty="0">
                    <a:latin typeface="Titillium Web" panose="00000500000000000000" pitchFamily="2" charset="0"/>
                    <a:ea typeface="Arial" pitchFamily="34" charset="-122"/>
                    <a:cs typeface="Arial" pitchFamily="34" charset="-120"/>
                  </a:rPr>
                  <a:t>: 0.20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a:t>
                </a:r>
                <a:r>
                  <a:rPr lang="en-US" sz="1100" dirty="0">
                    <a:latin typeface="Titillium Web" panose="00000500000000000000" pitchFamily="2" charset="0"/>
                    <a:ea typeface="Arial" pitchFamily="34" charset="-122"/>
                    <a:cs typeface="Arial" pitchFamily="34" charset="-120"/>
                  </a:rPr>
                  <a:t>: 4.00%</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No risk register or mitigation frameworks; risks remain undocumented.</a:t>
                </a:r>
                <a:endParaRPr lang="en-US" sz="1100" dirty="0">
                  <a:latin typeface="Titillium Web" panose="00000500000000000000" pitchFamily="2" charset="0"/>
                </a:endParaRPr>
              </a:p>
            </p:txBody>
          </p:sp>
          <p:sp>
            <p:nvSpPr>
              <p:cNvPr id="47" name="Text 13">
                <a:extLst>
                  <a:ext uri="{FF2B5EF4-FFF2-40B4-BE49-F238E27FC236}">
                    <a16:creationId xmlns:a16="http://schemas.microsoft.com/office/drawing/2014/main" id="{27225332-9DBB-D1DF-7D24-DD7BEDD2EF2F}"/>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48" name="Text 14">
                <a:extLst>
                  <a:ext uri="{FF2B5EF4-FFF2-40B4-BE49-F238E27FC236}">
                    <a16:creationId xmlns:a16="http://schemas.microsoft.com/office/drawing/2014/main" id="{6B7A2BDE-23D2-0DA7-F648-3E15A8227464}"/>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cs typeface="Arial" pitchFamily="34" charset="-120"/>
                  </a:rPr>
                  <a:t>Delegation &amp; Accountability</a:t>
                </a:r>
                <a:endParaRPr lang="en-US" sz="1600" dirty="0">
                  <a:latin typeface="Titillium Web" panose="00000500000000000000" pitchFamily="2" charset="0"/>
                </a:endParaRPr>
              </a:p>
            </p:txBody>
          </p:sp>
          <p:sp>
            <p:nvSpPr>
              <p:cNvPr id="49" name="Text 15">
                <a:extLst>
                  <a:ext uri="{FF2B5EF4-FFF2-40B4-BE49-F238E27FC236}">
                    <a16:creationId xmlns:a16="http://schemas.microsoft.com/office/drawing/2014/main" id="{6F2DDA21-2903-5524-DC75-5D3FBC2F67EF}"/>
                  </a:ext>
                </a:extLst>
              </p:cNvPr>
              <p:cNvSpPr/>
              <p:nvPr/>
            </p:nvSpPr>
            <p:spPr>
              <a:xfrm>
                <a:off x="2507685" y="7127972"/>
                <a:ext cx="2636845" cy="859785"/>
              </a:xfrm>
              <a:prstGeom prst="rect">
                <a:avLst/>
              </a:prstGeom>
              <a:noFill/>
              <a:ln/>
            </p:spPr>
            <p:txBody>
              <a:bodyPr wrap="square" lIns="0" tIns="0" rIns="0" bIns="0" rtlCol="0" anchor="ctr"/>
              <a:lstStyle/>
              <a:p>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Weight: </a:t>
                </a:r>
                <a:r>
                  <a:rPr lang="en-US" sz="1100" dirty="0">
                    <a:latin typeface="Titillium Web" panose="00000500000000000000" pitchFamily="2" charset="0"/>
                    <a:ea typeface="Arial" pitchFamily="34" charset="-122"/>
                    <a:cs typeface="Arial" pitchFamily="34" charset="-120"/>
                  </a:rPr>
                  <a:t>0.15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Contribution: </a:t>
                </a:r>
                <a:r>
                  <a:rPr lang="en-US" sz="1100" dirty="0">
                    <a:latin typeface="Titillium Web" panose="00000500000000000000" pitchFamily="2" charset="0"/>
                    <a:ea typeface="Arial" pitchFamily="34" charset="-122"/>
                    <a:cs typeface="Arial" pitchFamily="34" charset="-120"/>
                  </a:rPr>
                  <a:t>3.75%</a:t>
                </a:r>
                <a:endParaRPr lang="en-US" sz="1100" dirty="0">
                  <a:latin typeface="Titillium Web" panose="00000500000000000000" pitchFamily="2" charset="0"/>
                </a:endParaRP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Statutory compliance acknowledged, but no audits or accountability mechanisms provided.</a:t>
                </a:r>
                <a:endParaRPr lang="en-US" sz="1100" dirty="0">
                  <a:latin typeface="Titillium Web" panose="00000500000000000000" pitchFamily="2" charset="0"/>
                </a:endParaRPr>
              </a:p>
            </p:txBody>
          </p:sp>
        </p:grpSp>
        <p:sp>
          <p:nvSpPr>
            <p:cNvPr id="55" name="Rectangle 54">
              <a:extLst>
                <a:ext uri="{FF2B5EF4-FFF2-40B4-BE49-F238E27FC236}">
                  <a16:creationId xmlns:a16="http://schemas.microsoft.com/office/drawing/2014/main" id="{63FDC719-10D3-5744-5685-2CEA2B7BA7EC}"/>
                </a:ext>
              </a:extLst>
            </p:cNvPr>
            <p:cNvSpPr/>
            <p:nvPr/>
          </p:nvSpPr>
          <p:spPr>
            <a:xfrm>
              <a:off x="268636" y="3370206"/>
              <a:ext cx="1059966" cy="1174115"/>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solidFill>
                    <a:srgbClr val="FFFFFF"/>
                  </a:solidFill>
                  <a:latin typeface="Titillium Web" panose="00000500000000000000" pitchFamily="2" charset="0"/>
                  <a:ea typeface="Arial" pitchFamily="34" charset="-122"/>
                  <a:cs typeface="Arial" pitchFamily="34" charset="-120"/>
                </a:rPr>
                <a:t>45%</a:t>
              </a:r>
              <a:endParaRPr lang="en-US" sz="1800" dirty="0">
                <a:latin typeface="Titillium Web" panose="00000500000000000000" pitchFamily="2" charset="0"/>
              </a:endParaRPr>
            </a:p>
          </p:txBody>
        </p:sp>
        <p:sp>
          <p:nvSpPr>
            <p:cNvPr id="57" name="Rectangle 56">
              <a:extLst>
                <a:ext uri="{FF2B5EF4-FFF2-40B4-BE49-F238E27FC236}">
                  <a16:creationId xmlns:a16="http://schemas.microsoft.com/office/drawing/2014/main" id="{4AFD596F-E111-B5B2-5459-374574803955}"/>
                </a:ext>
              </a:extLst>
            </p:cNvPr>
            <p:cNvSpPr/>
            <p:nvPr/>
          </p:nvSpPr>
          <p:spPr>
            <a:xfrm>
              <a:off x="268636" y="4669994"/>
              <a:ext cx="1059966" cy="11861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15</a:t>
              </a:r>
              <a:r>
                <a:rPr lang="en-US" sz="1800" b="1" dirty="0">
                  <a:solidFill>
                    <a:srgbClr val="FFFFFF"/>
                  </a:solidFill>
                  <a:latin typeface="Titillium Web" panose="00000500000000000000" pitchFamily="2" charset="0"/>
                  <a:ea typeface="Arial" pitchFamily="34" charset="-122"/>
                  <a:cs typeface="Arial" pitchFamily="34" charset="-120"/>
                </a:rPr>
                <a:t>%</a:t>
              </a:r>
              <a:endParaRPr lang="en-US" sz="1800" dirty="0">
                <a:latin typeface="Titillium Web" panose="00000500000000000000" pitchFamily="2" charset="0"/>
              </a:endParaRPr>
            </a:p>
          </p:txBody>
        </p:sp>
        <p:sp>
          <p:nvSpPr>
            <p:cNvPr id="58" name="Rectangle 57">
              <a:extLst>
                <a:ext uri="{FF2B5EF4-FFF2-40B4-BE49-F238E27FC236}">
                  <a16:creationId xmlns:a16="http://schemas.microsoft.com/office/drawing/2014/main" id="{10628F56-8DCA-DD92-0E0D-BD1BCDCA36DB}"/>
                </a:ext>
              </a:extLst>
            </p:cNvPr>
            <p:cNvSpPr/>
            <p:nvPr/>
          </p:nvSpPr>
          <p:spPr>
            <a:xfrm>
              <a:off x="268636" y="5990281"/>
              <a:ext cx="1059966" cy="118259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20</a:t>
              </a:r>
              <a:r>
                <a:rPr lang="en-US" sz="1800" b="1" dirty="0">
                  <a:solidFill>
                    <a:srgbClr val="FFFFFF"/>
                  </a:solidFill>
                  <a:latin typeface="Titillium Web" panose="00000500000000000000" pitchFamily="2" charset="0"/>
                  <a:ea typeface="Arial" pitchFamily="34" charset="-122"/>
                  <a:cs typeface="Arial" pitchFamily="34" charset="-120"/>
                </a:rPr>
                <a:t>%</a:t>
              </a:r>
              <a:endParaRPr lang="en-US" sz="1800" dirty="0">
                <a:latin typeface="Titillium Web" panose="00000500000000000000" pitchFamily="2" charset="0"/>
              </a:endParaRPr>
            </a:p>
          </p:txBody>
        </p:sp>
        <p:sp>
          <p:nvSpPr>
            <p:cNvPr id="59" name="Rectangle 58">
              <a:extLst>
                <a:ext uri="{FF2B5EF4-FFF2-40B4-BE49-F238E27FC236}">
                  <a16:creationId xmlns:a16="http://schemas.microsoft.com/office/drawing/2014/main" id="{A1BD7892-8229-039D-379B-3D4CE7D042C6}"/>
                </a:ext>
              </a:extLst>
            </p:cNvPr>
            <p:cNvSpPr/>
            <p:nvPr/>
          </p:nvSpPr>
          <p:spPr>
            <a:xfrm>
              <a:off x="270858" y="7325242"/>
              <a:ext cx="1059966" cy="116550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20</a:t>
              </a:r>
              <a:r>
                <a:rPr lang="en-US" sz="1800" b="1" dirty="0">
                  <a:solidFill>
                    <a:srgbClr val="FFFFFF"/>
                  </a:solidFill>
                  <a:latin typeface="Titillium Web" panose="00000500000000000000" pitchFamily="2" charset="0"/>
                  <a:ea typeface="Arial" pitchFamily="34" charset="-122"/>
                  <a:cs typeface="Arial" pitchFamily="34" charset="-120"/>
                </a:rPr>
                <a:t>%</a:t>
              </a:r>
              <a:endParaRPr lang="en-US" sz="1800" dirty="0">
                <a:latin typeface="Titillium Web" panose="00000500000000000000" pitchFamily="2" charset="0"/>
              </a:endParaRPr>
            </a:p>
          </p:txBody>
        </p:sp>
        <p:sp>
          <p:nvSpPr>
            <p:cNvPr id="60" name="Rectangle 59">
              <a:extLst>
                <a:ext uri="{FF2B5EF4-FFF2-40B4-BE49-F238E27FC236}">
                  <a16:creationId xmlns:a16="http://schemas.microsoft.com/office/drawing/2014/main" id="{579C82E0-C6D4-BFDA-FA93-FDBE6A794ECC}"/>
                </a:ext>
              </a:extLst>
            </p:cNvPr>
            <p:cNvSpPr/>
            <p:nvPr/>
          </p:nvSpPr>
          <p:spPr>
            <a:xfrm>
              <a:off x="268636" y="8644127"/>
              <a:ext cx="1059966" cy="116117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FFFF"/>
                  </a:solidFill>
                  <a:latin typeface="Titillium Web" panose="00000500000000000000" pitchFamily="2" charset="0"/>
                  <a:ea typeface="Arial" pitchFamily="34" charset="-122"/>
                  <a:cs typeface="Arial" pitchFamily="34" charset="-120"/>
                </a:rPr>
                <a:t>25</a:t>
              </a:r>
              <a:r>
                <a:rPr lang="en-US" sz="1800" b="1" dirty="0">
                  <a:solidFill>
                    <a:srgbClr val="FFFFFF"/>
                  </a:solidFill>
                  <a:latin typeface="Titillium Web" panose="00000500000000000000" pitchFamily="2" charset="0"/>
                  <a:ea typeface="Arial" pitchFamily="34" charset="-122"/>
                  <a:cs typeface="Arial" pitchFamily="34" charset="-120"/>
                </a:rPr>
                <a:t>%</a:t>
              </a:r>
              <a:endParaRPr lang="en-US" sz="1800" dirty="0">
                <a:latin typeface="Titillium Web" panose="00000500000000000000" pitchFamily="2" charset="0"/>
              </a:endParaRPr>
            </a:p>
          </p:txBody>
        </p:sp>
      </p:grpSp>
      <p:sp>
        <p:nvSpPr>
          <p:cNvPr id="10" name="Text 1">
            <a:extLst>
              <a:ext uri="{FF2B5EF4-FFF2-40B4-BE49-F238E27FC236}">
                <a16:creationId xmlns:a16="http://schemas.microsoft.com/office/drawing/2014/main" id="{B3EF565D-F1C1-FCE4-2ED1-36670879A102}"/>
              </a:ext>
            </a:extLst>
          </p:cNvPr>
          <p:cNvSpPr/>
          <p:nvPr/>
        </p:nvSpPr>
        <p:spPr>
          <a:xfrm>
            <a:off x="1315584" y="2510498"/>
            <a:ext cx="4276197" cy="639756"/>
          </a:xfrm>
          <a:prstGeom prst="rect">
            <a:avLst/>
          </a:prstGeom>
          <a:noFill/>
          <a:ln/>
        </p:spPr>
        <p:txBody>
          <a:bodyPr wrap="square" lIns="0" tIns="0" rIns="0" bIns="0" rtlCol="0" anchor="ctr"/>
          <a:lstStyle/>
          <a:p>
            <a:pPr marL="0" indent="0" algn="l">
              <a:lnSpc>
                <a:spcPts val="1600"/>
              </a:lnSpc>
              <a:spcBef>
                <a:spcPts val="600"/>
              </a:spcBef>
              <a:buNone/>
            </a:pPr>
            <a:r>
              <a:rPr lang="en-GB"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19" name="Rectangle 18">
            <a:extLst>
              <a:ext uri="{FF2B5EF4-FFF2-40B4-BE49-F238E27FC236}">
                <a16:creationId xmlns:a16="http://schemas.microsoft.com/office/drawing/2014/main" id="{2246B9EB-6447-1206-66FF-171E7E260781}"/>
              </a:ext>
            </a:extLst>
          </p:cNvPr>
          <p:cNvSpPr/>
          <p:nvPr/>
        </p:nvSpPr>
        <p:spPr>
          <a:xfrm>
            <a:off x="5591781" y="3358037"/>
            <a:ext cx="1382886" cy="644725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TextBox 20">
            <a:extLst>
              <a:ext uri="{FF2B5EF4-FFF2-40B4-BE49-F238E27FC236}">
                <a16:creationId xmlns:a16="http://schemas.microsoft.com/office/drawing/2014/main" id="{07626E00-5C2C-F81E-6D32-0DEE1CD8DAD0}"/>
              </a:ext>
            </a:extLst>
          </p:cNvPr>
          <p:cNvSpPr txBox="1"/>
          <p:nvPr/>
        </p:nvSpPr>
        <p:spPr>
          <a:xfrm rot="16200000">
            <a:off x="3078658" y="6320055"/>
            <a:ext cx="6447259" cy="523220"/>
          </a:xfrm>
          <a:prstGeom prst="rect">
            <a:avLst/>
          </a:prstGeom>
          <a:noFill/>
        </p:spPr>
        <p:txBody>
          <a:bodyPr wrap="square" rtlCol="0" anchor="ctr">
            <a:spAutoFit/>
          </a:bodyPr>
          <a:lstStyle/>
          <a:p>
            <a:pPr algn="ctr"/>
            <a:r>
              <a:rPr lang="en-GB" sz="2800" b="1" dirty="0">
                <a:solidFill>
                  <a:schemeClr val="bg1"/>
                </a:solidFill>
                <a:latin typeface="Titillium Web" panose="00000500000000000000" pitchFamily="2" charset="0"/>
              </a:rPr>
              <a:t>Governance Domain Score 26%</a:t>
            </a:r>
            <a:endParaRPr lang="en-ZA" sz="2800" b="1" dirty="0">
              <a:solidFill>
                <a:schemeClr val="bg1"/>
              </a:solidFill>
              <a:latin typeface="Titillium Web" panose="00000500000000000000" pitchFamily="2" charset="0"/>
            </a:endParaRPr>
          </a:p>
        </p:txBody>
      </p:sp>
      <p:sp>
        <p:nvSpPr>
          <p:cNvPr id="22" name="Rectangle 21">
            <a:extLst>
              <a:ext uri="{FF2B5EF4-FFF2-40B4-BE49-F238E27FC236}">
                <a16:creationId xmlns:a16="http://schemas.microsoft.com/office/drawing/2014/main" id="{696CBE8D-5FB6-BD85-1A2B-7CA64BC68B2C}"/>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 name="Group 1">
            <a:extLst>
              <a:ext uri="{FF2B5EF4-FFF2-40B4-BE49-F238E27FC236}">
                <a16:creationId xmlns:a16="http://schemas.microsoft.com/office/drawing/2014/main" id="{ED7A322C-3C17-420A-1775-FB46A9FEA0F4}"/>
              </a:ext>
            </a:extLst>
          </p:cNvPr>
          <p:cNvGrpSpPr/>
          <p:nvPr/>
        </p:nvGrpSpPr>
        <p:grpSpPr>
          <a:xfrm>
            <a:off x="5591781" y="1412484"/>
            <a:ext cx="1382886" cy="1387866"/>
            <a:chOff x="5591781" y="1412484"/>
            <a:chExt cx="1382886" cy="1387866"/>
          </a:xfrm>
        </p:grpSpPr>
        <p:sp>
          <p:nvSpPr>
            <p:cNvPr id="17" name="Rectangle 16">
              <a:extLst>
                <a:ext uri="{FF2B5EF4-FFF2-40B4-BE49-F238E27FC236}">
                  <a16:creationId xmlns:a16="http://schemas.microsoft.com/office/drawing/2014/main" id="{48051E43-5A6F-4A15-4BEF-1D5713A290CA}"/>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7DEB7DC7-0416-496B-B1B9-BE7FD3346E8C}"/>
                </a:ext>
              </a:extLst>
            </p:cNvPr>
            <p:cNvPicPr>
              <a:picLocks noChangeAspect="1"/>
            </p:cNvPicPr>
            <p:nvPr/>
          </p:nvPicPr>
          <p:blipFill>
            <a:blip r:embed="rId8"/>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65014298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FE01C1-2685-19F1-65A3-162B2ED0FD1B}"/>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8AB5B48D-BB1C-F5F7-3572-FE629778563F}"/>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FADB5500-E964-61DF-C01C-054B209D13FF}"/>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F07F3CEE-CB3E-8F4F-B989-22D8B7E63D2F}"/>
              </a:ext>
            </a:extLst>
          </p:cNvPr>
          <p:cNvSpPr/>
          <p:nvPr/>
        </p:nvSpPr>
        <p:spPr>
          <a:xfrm>
            <a:off x="796961" y="2474865"/>
            <a:ext cx="4794819" cy="6663603"/>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governance review highlights that Cool Runnings Poultry is operating primarily because of values and commitments rather than institutionalized structures. The business plan emphasizes integrity, sustainability, and empowerment as guiding principles, and aligns these with international frameworks such as the SDGs. These elements demonstrate strong ethical intent and position the company as a socially responsible enterprise.</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However, governance remains the company’s weakest domain, with no evidence of oversight structures, signed policies, or compliance mechanisms. The absence of a board of directors, advisory committee, or independent oversight reduces accountability and increases reliance on founder-driven decision-making. Similarly, the lack of documented policies on ethics, HR, procurement, or financial governance undermines credibility and creates risks in areas such as transparency and compliance.</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The absence of a risk register or mitigation framework also leaves the company vulnerable to shocks, whether from operational disruptions, market volatility, or compliance challenges. Without structured mechanisms to identify, monitor, and manage risks, the company risks reactive rather than proactive responses.</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For funders, development partners, and procurement agencies, the absence of enforceable governance frameworks may raise concerns about the company’s readiness for scale and its ability to manage accountability at a larger scale. While values are strong, they must be reinforced with institutional systems to ensure consistency, transparency, and resilience.</a:t>
            </a:r>
          </a:p>
          <a:p>
            <a:pPr marL="0" indent="0" algn="l">
              <a:lnSpc>
                <a:spcPts val="1600"/>
              </a:lnSpc>
              <a:spcBef>
                <a:spcPts val="1200"/>
              </a:spcBef>
              <a:spcAft>
                <a:spcPts val="600"/>
              </a:spcAft>
              <a:buNone/>
            </a:pPr>
            <a:r>
              <a:rPr lang="en-US" sz="1200" dirty="0">
                <a:solidFill>
                  <a:srgbClr val="1D1D1D"/>
                </a:solidFill>
                <a:latin typeface="Titillium Web" panose="00000500000000000000" pitchFamily="2" charset="0"/>
                <a:ea typeface="Titillium Web" pitchFamily="34" charset="-122"/>
                <a:cs typeface="Titillium Web" pitchFamily="34" charset="-120"/>
              </a:rPr>
              <a:t>In summary, Cool Runnings Poultry’s governance profile reflects ethical clarity but structural weakness. To progress beyond early-stage maturity, the company must formalize oversight structures, develop risk management tools, and embed accountability mechanisms that align with funder and procurement expectations.</a:t>
            </a:r>
          </a:p>
        </p:txBody>
      </p:sp>
      <p:sp>
        <p:nvSpPr>
          <p:cNvPr id="9" name="Text 1">
            <a:extLst>
              <a:ext uri="{FF2B5EF4-FFF2-40B4-BE49-F238E27FC236}">
                <a16:creationId xmlns:a16="http://schemas.microsoft.com/office/drawing/2014/main" id="{2E1877DD-D3E1-9F0F-AB02-05BAE7289CB8}"/>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0A18B693-8A89-7A6E-8442-64D8EA0916CD}"/>
              </a:ext>
            </a:extLst>
          </p:cNvPr>
          <p:cNvSpPr/>
          <p:nvPr/>
        </p:nvSpPr>
        <p:spPr>
          <a:xfrm>
            <a:off x="796962" y="1847098"/>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rPr>
              <a:t>8.5 Interpretation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B2DF061B-DA79-F9F2-3A3F-A0CAF6D29644}"/>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55</a:t>
            </a:r>
            <a:endParaRPr lang="en-US" sz="1000"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905A041C-8E82-87CE-4F88-A22D32D29129}"/>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68702279-B481-9894-25D9-3124CE1A45D0}"/>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7FA21E17-F85A-2AFA-8F46-2CFE7A014CC2}"/>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52895229-D701-E273-6AED-7FC0395C3B0C}"/>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4ED33E08-A3B2-5702-AEC1-58A1C5E511C9}"/>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1800BA97-C29E-B155-C4E7-D1413BAFD7F6}"/>
              </a:ext>
            </a:extLst>
          </p:cNvPr>
          <p:cNvSpPr/>
          <p:nvPr/>
        </p:nvSpPr>
        <p:spPr>
          <a:xfrm>
            <a:off x="7044971" y="9329486"/>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AB027B8E-DF92-7555-C1F7-6B5FE04E36CA}"/>
              </a:ext>
            </a:extLst>
          </p:cNvPr>
          <p:cNvGrpSpPr/>
          <p:nvPr/>
        </p:nvGrpSpPr>
        <p:grpSpPr>
          <a:xfrm>
            <a:off x="5591781" y="1412484"/>
            <a:ext cx="1382886" cy="1387866"/>
            <a:chOff x="5591781" y="1412484"/>
            <a:chExt cx="1382886" cy="1387866"/>
          </a:xfrm>
        </p:grpSpPr>
        <p:sp>
          <p:nvSpPr>
            <p:cNvPr id="7" name="Rectangle 6">
              <a:extLst>
                <a:ext uri="{FF2B5EF4-FFF2-40B4-BE49-F238E27FC236}">
                  <a16:creationId xmlns:a16="http://schemas.microsoft.com/office/drawing/2014/main" id="{41ACBB3B-0F39-2AAB-CE10-3F13D830C669}"/>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983CB363-1F4A-F582-EE24-4D78D808DDF7}"/>
                </a:ext>
              </a:extLst>
            </p:cNvPr>
            <p:cNvPicPr>
              <a:picLocks noChangeAspect="1"/>
            </p:cNvPicPr>
            <p:nvPr/>
          </p:nvPicPr>
          <p:blipFill>
            <a:blip r:embed="rId6"/>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204398320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EDE2D0-5F47-4169-8966-530D1458F34B}"/>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B288FD3C-6E34-05CC-BA76-7682E43E0F97}"/>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E4296060-3DBA-7E18-610F-A631946D6D69}"/>
              </a:ext>
            </a:extLst>
          </p:cNvPr>
          <p:cNvSpPr/>
          <p:nvPr/>
        </p:nvSpPr>
        <p:spPr>
          <a:xfrm>
            <a:off x="796962" y="2474865"/>
            <a:ext cx="4794819" cy="6131533"/>
          </a:xfrm>
          <a:prstGeom prst="rect">
            <a:avLst/>
          </a:prstGeom>
          <a:noFill/>
          <a:ln/>
        </p:spPr>
        <p:txBody>
          <a:bodyPr wrap="square" lIns="0" tIns="0" rIns="0" bIns="0" rtlCol="0" anchor="ctr"/>
          <a:lstStyle/>
          <a:p>
            <a:pPr marL="0" indent="0">
              <a:lnSpc>
                <a:spcPts val="1600"/>
              </a:lnSpc>
              <a:spcBef>
                <a:spcPts val="1200"/>
              </a:spcBef>
              <a:spcAft>
                <a:spcPts val="600"/>
              </a:spcAft>
              <a:buNone/>
            </a:pPr>
            <a:r>
              <a:rPr lang="en-US" sz="1200" dirty="0">
                <a:latin typeface="Titillium Web" panose="00000500000000000000" pitchFamily="2" charset="0"/>
              </a:rPr>
              <a:t>To strengthen governance maturity and build institutional credibility, Cool Runnings Poultry should prioritize the following interventions:</a:t>
            </a:r>
          </a:p>
          <a:p>
            <a:pPr marL="0" indent="0">
              <a:lnSpc>
                <a:spcPts val="1600"/>
              </a:lnSpc>
              <a:spcBef>
                <a:spcPts val="600"/>
              </a:spcBef>
              <a:spcAft>
                <a:spcPts val="600"/>
              </a:spcAft>
              <a:buNone/>
            </a:pPr>
            <a:r>
              <a:rPr lang="en-US" sz="1200" b="1" dirty="0">
                <a:latin typeface="Titillium Web" panose="00000500000000000000" pitchFamily="2" charset="0"/>
              </a:rPr>
              <a:t>Establish a governance structure </a:t>
            </a:r>
            <a:r>
              <a:rPr lang="en-US" sz="1200" dirty="0">
                <a:latin typeface="Titillium Web" panose="00000500000000000000" pitchFamily="2" charset="0"/>
              </a:rPr>
              <a:t>by appointing a board of directors or an advisory committee to provide oversight, accountability, and strategic guidance.</a:t>
            </a:r>
          </a:p>
          <a:p>
            <a:pPr marL="0" indent="0">
              <a:lnSpc>
                <a:spcPts val="1600"/>
              </a:lnSpc>
              <a:spcBef>
                <a:spcPts val="600"/>
              </a:spcBef>
              <a:spcAft>
                <a:spcPts val="600"/>
              </a:spcAft>
              <a:buNone/>
            </a:pPr>
            <a:r>
              <a:rPr lang="en-US" sz="1200" b="1" dirty="0">
                <a:latin typeface="Titillium Web" panose="00000500000000000000" pitchFamily="2" charset="0"/>
              </a:rPr>
              <a:t>Develop and approve core governance policies</a:t>
            </a:r>
            <a:r>
              <a:rPr lang="en-US" sz="1200" dirty="0">
                <a:latin typeface="Titillium Web" panose="00000500000000000000" pitchFamily="2" charset="0"/>
              </a:rPr>
              <a:t>, including ethics, HR, procurement, and financial management policies, to formalize decision-making processes.</a:t>
            </a:r>
          </a:p>
          <a:p>
            <a:pPr marL="0" indent="0">
              <a:lnSpc>
                <a:spcPts val="1600"/>
              </a:lnSpc>
              <a:spcBef>
                <a:spcPts val="600"/>
              </a:spcBef>
              <a:spcAft>
                <a:spcPts val="600"/>
              </a:spcAft>
              <a:buNone/>
            </a:pPr>
            <a:r>
              <a:rPr lang="en-US" sz="1200" b="1" dirty="0">
                <a:latin typeface="Titillium Web" panose="00000500000000000000" pitchFamily="2" charset="0"/>
              </a:rPr>
              <a:t>Create a risk register to identify</a:t>
            </a:r>
            <a:r>
              <a:rPr lang="en-US" sz="1200" dirty="0">
                <a:latin typeface="Titillium Web" panose="00000500000000000000" pitchFamily="2" charset="0"/>
              </a:rPr>
              <a:t>, categorize, and monitor operational, financial, and compliance risks, supported by documented mitigation plans.</a:t>
            </a:r>
          </a:p>
          <a:p>
            <a:pPr marL="0" indent="0">
              <a:lnSpc>
                <a:spcPts val="1600"/>
              </a:lnSpc>
              <a:spcBef>
                <a:spcPts val="600"/>
              </a:spcBef>
              <a:spcAft>
                <a:spcPts val="600"/>
              </a:spcAft>
              <a:buNone/>
            </a:pPr>
            <a:r>
              <a:rPr lang="en-US" sz="1200" b="1" dirty="0">
                <a:latin typeface="Titillium Web" panose="00000500000000000000" pitchFamily="2" charset="0"/>
              </a:rPr>
              <a:t>Introduce compliance and accountability mechanisms</a:t>
            </a:r>
            <a:r>
              <a:rPr lang="en-US" sz="1200" dirty="0">
                <a:latin typeface="Titillium Web" panose="00000500000000000000" pitchFamily="2" charset="0"/>
              </a:rPr>
              <a:t>, such as quarterly governance meetings, minutes, and oversight reports, to demonstrate structured monitoring.</a:t>
            </a:r>
          </a:p>
          <a:p>
            <a:pPr marL="0" indent="0">
              <a:lnSpc>
                <a:spcPts val="1600"/>
              </a:lnSpc>
              <a:spcBef>
                <a:spcPts val="600"/>
              </a:spcBef>
              <a:spcAft>
                <a:spcPts val="600"/>
              </a:spcAft>
              <a:buNone/>
            </a:pPr>
            <a:r>
              <a:rPr lang="en-US" sz="1200" b="1" dirty="0">
                <a:latin typeface="Titillium Web" panose="00000500000000000000" pitchFamily="2" charset="0"/>
              </a:rPr>
              <a:t>Engage in external or internal compliance audits </a:t>
            </a:r>
            <a:r>
              <a:rPr lang="en-US" sz="1200" dirty="0">
                <a:latin typeface="Titillium Web" panose="00000500000000000000" pitchFamily="2" charset="0"/>
              </a:rPr>
              <a:t>to validate adherence to statutory obligations and strengthen transparency.</a:t>
            </a:r>
          </a:p>
          <a:p>
            <a:pPr marL="0" indent="0">
              <a:lnSpc>
                <a:spcPts val="1600"/>
              </a:lnSpc>
              <a:spcBef>
                <a:spcPts val="600"/>
              </a:spcBef>
              <a:spcAft>
                <a:spcPts val="600"/>
              </a:spcAft>
              <a:buNone/>
            </a:pPr>
            <a:r>
              <a:rPr lang="en-US" sz="1200" b="1" dirty="0">
                <a:latin typeface="Titillium Web" panose="00000500000000000000" pitchFamily="2" charset="0"/>
              </a:rPr>
              <a:t>Formalize reporting lines and delegations </a:t>
            </a:r>
            <a:r>
              <a:rPr lang="en-US" sz="1200" dirty="0">
                <a:latin typeface="Titillium Web" panose="00000500000000000000" pitchFamily="2" charset="0"/>
              </a:rPr>
              <a:t>of authority to reduce over-reliance on founder-led decision-making.</a:t>
            </a:r>
          </a:p>
          <a:p>
            <a:pPr marL="0" indent="0">
              <a:lnSpc>
                <a:spcPts val="1600"/>
              </a:lnSpc>
              <a:spcBef>
                <a:spcPts val="600"/>
              </a:spcBef>
              <a:spcAft>
                <a:spcPts val="600"/>
              </a:spcAft>
              <a:buNone/>
            </a:pPr>
            <a:r>
              <a:rPr lang="en-US" sz="1200" b="1" dirty="0">
                <a:latin typeface="Titillium Web" panose="00000500000000000000" pitchFamily="2" charset="0"/>
              </a:rPr>
              <a:t>Integrate governance into strategic planning</a:t>
            </a:r>
            <a:r>
              <a:rPr lang="en-US" sz="1200" dirty="0">
                <a:latin typeface="Titillium Web" panose="00000500000000000000" pitchFamily="2" charset="0"/>
              </a:rPr>
              <a:t>, ensuring that values of integrity, empowerment, and sustainability are translated into enforceable structures.</a:t>
            </a:r>
          </a:p>
          <a:p>
            <a:pPr marL="0" indent="0">
              <a:lnSpc>
                <a:spcPts val="1600"/>
              </a:lnSpc>
              <a:spcBef>
                <a:spcPts val="1200"/>
              </a:spcBef>
              <a:spcAft>
                <a:spcPts val="600"/>
              </a:spcAft>
              <a:buNone/>
            </a:pPr>
            <a:r>
              <a:rPr lang="en-US" sz="1200" dirty="0">
                <a:latin typeface="Titillium Web" panose="00000500000000000000" pitchFamily="2" charset="0"/>
              </a:rPr>
              <a:t>By embedding these governance priorities, Cool Runnings Poultry will transition from a values-based but informal oversight model into a structured governance environment, capable of inspiring funder confidence and supporting long-term institutional growth.</a:t>
            </a:r>
          </a:p>
        </p:txBody>
      </p:sp>
      <p:sp>
        <p:nvSpPr>
          <p:cNvPr id="9" name="Text 1">
            <a:extLst>
              <a:ext uri="{FF2B5EF4-FFF2-40B4-BE49-F238E27FC236}">
                <a16:creationId xmlns:a16="http://schemas.microsoft.com/office/drawing/2014/main" id="{E1F0829E-4C6C-A281-A072-29EEE71565C3}"/>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D1CB8061-5B96-D292-E2E4-2088372CD8E4}"/>
              </a:ext>
            </a:extLst>
          </p:cNvPr>
          <p:cNvSpPr/>
          <p:nvPr/>
        </p:nvSpPr>
        <p:spPr>
          <a:xfrm>
            <a:off x="796962" y="1971480"/>
            <a:ext cx="3960442" cy="304243"/>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rPr>
              <a:t>8.6 Priorities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024D10A6-8F81-A0B4-6E32-F94108ED400E}"/>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56</a:t>
            </a:r>
            <a:endParaRPr lang="en-US" sz="1000"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A2B0685D-2B18-6E62-08AD-288C90090740}"/>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As-is Scenario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B85394F0-5435-4B07-9D17-C7368D8FE433}"/>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20" name="Text 4">
            <a:extLst>
              <a:ext uri="{FF2B5EF4-FFF2-40B4-BE49-F238E27FC236}">
                <a16:creationId xmlns:a16="http://schemas.microsoft.com/office/drawing/2014/main" id="{A009AB13-6D15-2469-A775-C49980B78A2B}"/>
              </a:ext>
            </a:extLst>
          </p:cNvPr>
          <p:cNvSpPr/>
          <p:nvPr/>
        </p:nvSpPr>
        <p:spPr>
          <a:xfrm>
            <a:off x="5811972" y="5179004"/>
            <a:ext cx="1314450" cy="914400"/>
          </a:xfrm>
          <a:prstGeom prst="rect">
            <a:avLst/>
          </a:prstGeom>
          <a:noFill/>
          <a:ln/>
        </p:spPr>
        <p:txBody>
          <a:bodyPr wrap="square" lIns="0" tIns="0" rIns="0" bIns="0" rtlCol="0" anchor="ctr"/>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r">
              <a:lnSpc>
                <a:spcPct val="105600"/>
              </a:lnSpc>
              <a:buNone/>
            </a:pPr>
            <a:endParaRPr lang="en-US" sz="1500" dirty="0"/>
          </a:p>
        </p:txBody>
      </p:sp>
      <p:grpSp>
        <p:nvGrpSpPr>
          <p:cNvPr id="17" name="Group 16">
            <a:extLst>
              <a:ext uri="{FF2B5EF4-FFF2-40B4-BE49-F238E27FC236}">
                <a16:creationId xmlns:a16="http://schemas.microsoft.com/office/drawing/2014/main" id="{20E9E5C1-1FD5-5436-C3A9-71CF2DF17030}"/>
              </a:ext>
            </a:extLst>
          </p:cNvPr>
          <p:cNvGrpSpPr/>
          <p:nvPr/>
        </p:nvGrpSpPr>
        <p:grpSpPr>
          <a:xfrm>
            <a:off x="5999045" y="7407697"/>
            <a:ext cx="1314450" cy="1449210"/>
            <a:chOff x="5999045" y="7407697"/>
            <a:chExt cx="1314450" cy="1449210"/>
          </a:xfrm>
        </p:grpSpPr>
        <p:sp>
          <p:nvSpPr>
            <p:cNvPr id="21" name="Text 4">
              <a:extLst>
                <a:ext uri="{FF2B5EF4-FFF2-40B4-BE49-F238E27FC236}">
                  <a16:creationId xmlns:a16="http://schemas.microsoft.com/office/drawing/2014/main" id="{3718B159-351B-54AD-5F53-D05C170192B1}"/>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22" name="Image 4" descr="preencoded.png">
              <a:extLst>
                <a:ext uri="{FF2B5EF4-FFF2-40B4-BE49-F238E27FC236}">
                  <a16:creationId xmlns:a16="http://schemas.microsoft.com/office/drawing/2014/main" id="{27075099-E851-A44B-5781-D276C7166F93}"/>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2" name="Flowchart: Connector 1">
            <a:extLst>
              <a:ext uri="{FF2B5EF4-FFF2-40B4-BE49-F238E27FC236}">
                <a16:creationId xmlns:a16="http://schemas.microsoft.com/office/drawing/2014/main" id="{48F6C6DA-3780-D615-09F3-F4FFD71BEF14}"/>
              </a:ext>
            </a:extLst>
          </p:cNvPr>
          <p:cNvSpPr/>
          <p:nvPr/>
        </p:nvSpPr>
        <p:spPr>
          <a:xfrm>
            <a:off x="7057003" y="9324472"/>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E2DEABFF-6F1B-1097-0A6B-854F8C9BCE09}"/>
              </a:ext>
            </a:extLst>
          </p:cNvPr>
          <p:cNvGrpSpPr/>
          <p:nvPr/>
        </p:nvGrpSpPr>
        <p:grpSpPr>
          <a:xfrm>
            <a:off x="5591781" y="1412484"/>
            <a:ext cx="1382886" cy="1387866"/>
            <a:chOff x="5591781" y="1412484"/>
            <a:chExt cx="1382886" cy="1387866"/>
          </a:xfrm>
        </p:grpSpPr>
        <p:sp>
          <p:nvSpPr>
            <p:cNvPr id="6" name="Rectangle 5">
              <a:extLst>
                <a:ext uri="{FF2B5EF4-FFF2-40B4-BE49-F238E27FC236}">
                  <a16:creationId xmlns:a16="http://schemas.microsoft.com/office/drawing/2014/main" id="{6C9B24B2-D600-713F-61C8-271A58D4D649}"/>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7D763B86-5B75-25C8-337C-22935FBC3DFA}"/>
                </a:ext>
              </a:extLst>
            </p:cNvPr>
            <p:cNvPicPr>
              <a:picLocks noChangeAspect="1"/>
            </p:cNvPicPr>
            <p:nvPr/>
          </p:nvPicPr>
          <p:blipFill>
            <a:blip r:embed="rId5"/>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15808274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4ACE3-CD16-A0D5-6768-F1CA821E2B86}"/>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9E3ED5CA-DAED-C7FA-ABCA-AD5CDF6A7050}"/>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C1042BE5-32A2-19E3-3107-52451E30DD60}"/>
              </a:ext>
            </a:extLst>
          </p:cNvPr>
          <p:cNvPicPr>
            <a:picLocks noChangeAspect="1"/>
          </p:cNvPicPr>
          <p:nvPr/>
        </p:nvPicPr>
        <p:blipFill>
          <a:blip r:embed="rId3"/>
          <a:srcRect/>
          <a:stretch/>
        </p:blipFill>
        <p:spPr>
          <a:xfrm>
            <a:off x="1" y="4219575"/>
            <a:ext cx="7772400" cy="4076699"/>
          </a:xfrm>
          <a:prstGeom prst="rect">
            <a:avLst/>
          </a:prstGeom>
        </p:spPr>
      </p:pic>
      <p:pic>
        <p:nvPicPr>
          <p:cNvPr id="6" name="Image 4" descr="preencoded.png">
            <a:extLst>
              <a:ext uri="{FF2B5EF4-FFF2-40B4-BE49-F238E27FC236}">
                <a16:creationId xmlns:a16="http://schemas.microsoft.com/office/drawing/2014/main" id="{6A0798CC-1C44-80D8-5EF4-53C91BF432D4}"/>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2883F612-528C-F987-3DA3-BEF9C43A11B6}"/>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EA2A48CA-3886-993D-D727-A137D7279EED}"/>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2" name="Text 3">
            <a:extLst>
              <a:ext uri="{FF2B5EF4-FFF2-40B4-BE49-F238E27FC236}">
                <a16:creationId xmlns:a16="http://schemas.microsoft.com/office/drawing/2014/main" id="{5CC43A33-83B7-F9C7-D314-0DA2E7A48EFE}"/>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endParaRPr lang="en-US" sz="1200" dirty="0">
              <a:latin typeface="Titillium Web" panose="00000500000000000000" pitchFamily="2" charset="0"/>
            </a:endParaRPr>
          </a:p>
        </p:txBody>
      </p:sp>
      <p:sp>
        <p:nvSpPr>
          <p:cNvPr id="14" name="Text 0">
            <a:extLst>
              <a:ext uri="{FF2B5EF4-FFF2-40B4-BE49-F238E27FC236}">
                <a16:creationId xmlns:a16="http://schemas.microsoft.com/office/drawing/2014/main" id="{41B6337F-7768-3818-321B-5A000BF2A8F0}"/>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SECTION9</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Conclusion</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F028554A-81C3-0C48-B6F1-4631C5F5541E}"/>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BD7459D6-7D4C-FE23-1004-E0C1347EC7D8}"/>
              </a:ext>
            </a:extLst>
          </p:cNvPr>
          <p:cNvSpPr/>
          <p:nvPr/>
        </p:nvSpPr>
        <p:spPr>
          <a:xfrm>
            <a:off x="214856" y="865637"/>
            <a:ext cx="1054386" cy="141605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83164546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p:cNvPicPr>
            <a:picLocks noChangeAspect="1"/>
          </p:cNvPicPr>
          <p:nvPr/>
        </p:nvPicPr>
        <p:blipFill>
          <a:blip r:embed="rId4"/>
          <a:stretch>
            <a:fillRect/>
          </a:stretch>
        </p:blipFill>
        <p:spPr>
          <a:xfrm>
            <a:off x="796962" y="919932"/>
            <a:ext cx="6177705" cy="190500"/>
          </a:xfrm>
          <a:prstGeom prst="rect">
            <a:avLst/>
          </a:prstGeom>
        </p:spPr>
      </p:pic>
      <p:pic>
        <p:nvPicPr>
          <p:cNvPr id="6" name="Image 4" descr="preencoded.png"/>
          <p:cNvPicPr>
            <a:picLocks noChangeAspect="1"/>
          </p:cNvPicPr>
          <p:nvPr/>
        </p:nvPicPr>
        <p:blipFill>
          <a:blip r:embed="rId5"/>
          <a:stretch>
            <a:fillRect/>
          </a:stretch>
        </p:blipFill>
        <p:spPr>
          <a:xfrm>
            <a:off x="6580737" y="5066386"/>
            <a:ext cx="514350" cy="400050"/>
          </a:xfrm>
          <a:prstGeom prst="rect">
            <a:avLst/>
          </a:prstGeom>
        </p:spPr>
      </p:pic>
      <p:sp>
        <p:nvSpPr>
          <p:cNvPr id="7" name="Text 0"/>
          <p:cNvSpPr/>
          <p:nvPr/>
        </p:nvSpPr>
        <p:spPr>
          <a:xfrm>
            <a:off x="804094" y="2474865"/>
            <a:ext cx="4787687" cy="6906499"/>
          </a:xfrm>
          <a:prstGeom prst="rect">
            <a:avLst/>
          </a:prstGeom>
          <a:noFill/>
          <a:ln/>
        </p:spPr>
        <p:txBody>
          <a:bodyPr wrap="square" lIns="0" tIns="0" rIns="0" bIns="0" rtlCol="0" anchor="ctr"/>
          <a:lstStyle/>
          <a:p>
            <a:pPr marL="0" indent="0">
              <a:lnSpc>
                <a:spcPts val="1600"/>
              </a:lnSpc>
              <a:spcBef>
                <a:spcPts val="600"/>
              </a:spcBef>
              <a:spcAft>
                <a:spcPts val="600"/>
              </a:spcAft>
              <a:buNone/>
            </a:pPr>
            <a:r>
              <a:rPr lang="en-US" sz="1200" dirty="0">
                <a:latin typeface="Titillium Web" panose="00000500000000000000" pitchFamily="2" charset="0"/>
              </a:rPr>
              <a:t>Cool Runnings Poultry has a clear mission and strong community focus, positioning itself as a high-potential enterprise in South Africa’s poultry sector. Its strategy emphasizes affordability, freshness, and empowerment through a distributed micro-farm model that supports food security, rural development, and women’s job creation.</a:t>
            </a:r>
          </a:p>
          <a:p>
            <a:pPr marL="0" indent="0">
              <a:lnSpc>
                <a:spcPts val="1600"/>
              </a:lnSpc>
              <a:spcBef>
                <a:spcPts val="600"/>
              </a:spcBef>
              <a:spcAft>
                <a:spcPts val="600"/>
              </a:spcAft>
              <a:buNone/>
            </a:pPr>
            <a:r>
              <a:rPr lang="en-US" sz="1200" dirty="0">
                <a:latin typeface="Titillium Web" panose="00000500000000000000" pitchFamily="2" charset="0"/>
              </a:rPr>
              <a:t>Despite strong ambition, Cool Runnings Poultry’s institutional maturity is still early-stage. Governance and IT infrastructure are the weakest areas, with no oversight structures, risk registers, CRM, or accounting tools, leaving operations reliant on founder oversight and limiting funder confidence.</a:t>
            </a:r>
          </a:p>
          <a:p>
            <a:pPr marL="0" indent="0">
              <a:lnSpc>
                <a:spcPts val="1600"/>
              </a:lnSpc>
              <a:spcBef>
                <a:spcPts val="600"/>
              </a:spcBef>
              <a:spcAft>
                <a:spcPts val="600"/>
              </a:spcAft>
              <a:buNone/>
            </a:pPr>
            <a:r>
              <a:rPr lang="en-US" sz="1200" dirty="0">
                <a:latin typeface="Titillium Web" panose="00000500000000000000" pitchFamily="2" charset="0"/>
              </a:rPr>
              <a:t>Cool Runnings Poultry shows strength in financial planning with revenue forecasts, break-even analysis, and capital needs defined. However, these remain projections, with no financial controls, variance reports, or SOPs. Operational plans cover biosecurity and staffing but lack enforceable systems, limiting consistency and scalability.</a:t>
            </a:r>
          </a:p>
          <a:p>
            <a:pPr marL="0" indent="0">
              <a:lnSpc>
                <a:spcPts val="1600"/>
              </a:lnSpc>
              <a:spcBef>
                <a:spcPts val="600"/>
              </a:spcBef>
              <a:spcAft>
                <a:spcPts val="600"/>
              </a:spcAft>
              <a:buNone/>
            </a:pPr>
            <a:r>
              <a:rPr lang="en-US" sz="1200" dirty="0">
                <a:latin typeface="Titillium Web" panose="00000500000000000000" pitchFamily="2" charset="0"/>
              </a:rPr>
              <a:t>Market positioning is one of Cool Runnings Poultry’s strongest areas, with a compelling value proposition and a diverse customer base identified across provinces. However, the absence of structured market systems, such as CRM-backed sales tracking, quantified segmentation studies, and retention frameworks, limits the company’s ability to manage and expand customer relationships effectively. </a:t>
            </a:r>
          </a:p>
          <a:p>
            <a:pPr marL="0" indent="0">
              <a:lnSpc>
                <a:spcPts val="1600"/>
              </a:lnSpc>
              <a:spcBef>
                <a:spcPts val="600"/>
              </a:spcBef>
              <a:spcAft>
                <a:spcPts val="600"/>
              </a:spcAft>
              <a:buNone/>
            </a:pPr>
            <a:r>
              <a:rPr lang="en-US" sz="1200" dirty="0">
                <a:latin typeface="Titillium Web" panose="00000500000000000000" pitchFamily="2" charset="0"/>
              </a:rPr>
              <a:t>Overall, </a:t>
            </a:r>
            <a:r>
              <a:rPr lang="en-US" sz="1200" b="1" dirty="0">
                <a:latin typeface="Titillium Web" panose="00000500000000000000" pitchFamily="2" charset="0"/>
              </a:rPr>
              <a:t>Cool Runnings Poultry achieved a total weighted readiness score of 35.72%</a:t>
            </a:r>
            <a:r>
              <a:rPr lang="en-US" sz="1200" dirty="0">
                <a:latin typeface="Titillium Web" panose="00000500000000000000" pitchFamily="2" charset="0"/>
              </a:rPr>
              <a:t>, placing it at the partial readiness level. This score reflects a company that has strong intent and community relevance but lacks institutionalized systems to support credibility with funders and procurement agencies. To progress, the company must prioritize governance formalization, digitization of financial and market systems, and the documentation of operational processes. With these reforms, Cool Runnings Poultry can transition from an early-stage, values-driven enterprise into a structured, scalable business capable of delivering both commercial and social impact at national level.</a:t>
            </a:r>
          </a:p>
        </p:txBody>
      </p:sp>
      <p:sp>
        <p:nvSpPr>
          <p:cNvPr id="8" name="Text 1"/>
          <p:cNvSpPr/>
          <p:nvPr/>
        </p:nvSpPr>
        <p:spPr>
          <a:xfrm>
            <a:off x="796962" y="1865021"/>
            <a:ext cx="3733800" cy="457200"/>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9. Conclusion </a:t>
            </a:r>
            <a:endParaRPr lang="en-US" sz="2800" dirty="0">
              <a:latin typeface="Titillium Web" panose="00000500000000000000" pitchFamily="2" charset="0"/>
            </a:endParaRPr>
          </a:p>
        </p:txBody>
      </p:sp>
      <p:sp>
        <p:nvSpPr>
          <p:cNvPr id="10" name="Text 2"/>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Market Analysis Report</a:t>
            </a:r>
            <a:endParaRPr lang="en-US" sz="1350" dirty="0"/>
          </a:p>
        </p:txBody>
      </p:sp>
      <p:sp>
        <p:nvSpPr>
          <p:cNvPr id="11" name="Text 3"/>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p:cNvSpPr/>
          <p:nvPr/>
        </p:nvSpPr>
        <p:spPr>
          <a:xfrm>
            <a:off x="5678538" y="5534587"/>
            <a:ext cx="1314450" cy="914400"/>
          </a:xfrm>
          <a:prstGeom prst="rect">
            <a:avLst/>
          </a:prstGeom>
          <a:noFill/>
          <a:ln/>
        </p:spPr>
        <p:txBody>
          <a:bodyPr wrap="square" lIns="0" tIns="0" rIns="0" bIns="0" rtlCol="0" anchor="ctr"/>
          <a:lstStyle/>
          <a:p>
            <a:pPr marL="0" indent="0" algn="r">
              <a:lnSpc>
                <a:spcPct val="105600"/>
              </a:lnSpc>
              <a:buNone/>
            </a:pPr>
            <a:r>
              <a:rPr lang="en-US" sz="1500" b="1" dirty="0">
                <a:solidFill>
                  <a:srgbClr val="FFFFFF"/>
                </a:solidFill>
                <a:latin typeface="Poppins" pitchFamily="34" charset="0"/>
                <a:ea typeface="Poppins" pitchFamily="34" charset="-122"/>
                <a:cs typeface="Poppins" pitchFamily="34" charset="-120"/>
              </a:rPr>
              <a:t>Thank you for your interest!</a:t>
            </a:r>
            <a:endParaRPr lang="en-US" sz="1500" dirty="0"/>
          </a:p>
        </p:txBody>
      </p:sp>
      <p:grpSp>
        <p:nvGrpSpPr>
          <p:cNvPr id="20" name="Group 19">
            <a:extLst>
              <a:ext uri="{FF2B5EF4-FFF2-40B4-BE49-F238E27FC236}">
                <a16:creationId xmlns:a16="http://schemas.microsoft.com/office/drawing/2014/main" id="{F7471CAB-7FA1-93DE-09B5-6B5745740574}"/>
              </a:ext>
            </a:extLst>
          </p:cNvPr>
          <p:cNvGrpSpPr/>
          <p:nvPr/>
        </p:nvGrpSpPr>
        <p:grpSpPr>
          <a:xfrm>
            <a:off x="5999045" y="7407697"/>
            <a:ext cx="1314450" cy="1449210"/>
            <a:chOff x="5999045" y="7407697"/>
            <a:chExt cx="1314450" cy="1449210"/>
          </a:xfrm>
        </p:grpSpPr>
        <p:sp>
          <p:nvSpPr>
            <p:cNvPr id="21" name="Text 4">
              <a:extLst>
                <a:ext uri="{FF2B5EF4-FFF2-40B4-BE49-F238E27FC236}">
                  <a16:creationId xmlns:a16="http://schemas.microsoft.com/office/drawing/2014/main" id="{D26A09D3-AA9B-483C-8ED0-A48393741A62}"/>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22" name="Image 4" descr="preencoded.png">
              <a:extLst>
                <a:ext uri="{FF2B5EF4-FFF2-40B4-BE49-F238E27FC236}">
                  <a16:creationId xmlns:a16="http://schemas.microsoft.com/office/drawing/2014/main" id="{C246CDC5-D34A-3024-5EEE-60EBE8BB3000}"/>
                </a:ext>
              </a:extLst>
            </p:cNvPr>
            <p:cNvPicPr>
              <a:picLocks noChangeAspect="1"/>
            </p:cNvPicPr>
            <p:nvPr/>
          </p:nvPicPr>
          <p:blipFill>
            <a:blip r:embed="rId6"/>
            <a:stretch>
              <a:fillRect/>
            </a:stretch>
          </p:blipFill>
          <p:spPr>
            <a:xfrm>
              <a:off x="6799145" y="7407697"/>
              <a:ext cx="514350" cy="400050"/>
            </a:xfrm>
            <a:prstGeom prst="rect">
              <a:avLst/>
            </a:prstGeom>
          </p:spPr>
        </p:pic>
      </p:grpSp>
      <p:grpSp>
        <p:nvGrpSpPr>
          <p:cNvPr id="9" name="Group 8">
            <a:extLst>
              <a:ext uri="{FF2B5EF4-FFF2-40B4-BE49-F238E27FC236}">
                <a16:creationId xmlns:a16="http://schemas.microsoft.com/office/drawing/2014/main" id="{8275812F-E69E-345D-55EE-7647B7C7BCE1}"/>
              </a:ext>
            </a:extLst>
          </p:cNvPr>
          <p:cNvGrpSpPr/>
          <p:nvPr/>
        </p:nvGrpSpPr>
        <p:grpSpPr>
          <a:xfrm>
            <a:off x="5591781" y="1412484"/>
            <a:ext cx="1382886" cy="1387866"/>
            <a:chOff x="5591781" y="1412484"/>
            <a:chExt cx="1382886" cy="1387866"/>
          </a:xfrm>
        </p:grpSpPr>
        <p:sp>
          <p:nvSpPr>
            <p:cNvPr id="16" name="Rectangle 15">
              <a:extLst>
                <a:ext uri="{FF2B5EF4-FFF2-40B4-BE49-F238E27FC236}">
                  <a16:creationId xmlns:a16="http://schemas.microsoft.com/office/drawing/2014/main" id="{2000E79B-9A3C-1D92-3BE3-741BFB5D8BE4}"/>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BE9C5BDD-859B-1E39-D496-B313F2FECB38}"/>
                </a:ext>
              </a:extLst>
            </p:cNvPr>
            <p:cNvPicPr>
              <a:picLocks noChangeAspect="1"/>
            </p:cNvPicPr>
            <p:nvPr/>
          </p:nvPicPr>
          <p:blipFill>
            <a:blip r:embed="rId7"/>
            <a:srcRect t="17079" b="17079"/>
            <a:stretch/>
          </p:blipFill>
          <p:spPr>
            <a:xfrm>
              <a:off x="5591781" y="1712378"/>
              <a:ext cx="1158067" cy="762487"/>
            </a:xfrm>
            <a:prstGeom prst="rect">
              <a:avLst/>
            </a:prstGeom>
            <a:ln>
              <a:solidFill>
                <a:schemeClr val="accent6">
                  <a:lumMod val="75000"/>
                </a:schemeClr>
              </a:solidFill>
            </a:ln>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5" name="Image 3" descr="preencoded.png"/>
          <p:cNvPicPr>
            <a:picLocks noChangeAspect="1"/>
          </p:cNvPicPr>
          <p:nvPr/>
        </p:nvPicPr>
        <p:blipFill>
          <a:blip r:embed="rId3"/>
          <a:stretch>
            <a:fillRect/>
          </a:stretch>
        </p:blipFill>
        <p:spPr>
          <a:xfrm>
            <a:off x="796962" y="919932"/>
            <a:ext cx="6177705" cy="190500"/>
          </a:xfrm>
          <a:prstGeom prst="rect">
            <a:avLst/>
          </a:prstGeom>
        </p:spPr>
      </p:pic>
      <p:sp>
        <p:nvSpPr>
          <p:cNvPr id="8" name="Text 0"/>
          <p:cNvSpPr/>
          <p:nvPr/>
        </p:nvSpPr>
        <p:spPr>
          <a:xfrm>
            <a:off x="796962" y="1915673"/>
            <a:ext cx="4390676" cy="38148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1.2 Preliminary Findings</a:t>
            </a:r>
            <a:endParaRPr lang="en-US" sz="2800" dirty="0">
              <a:latin typeface="Titillium Web" panose="00000500000000000000" pitchFamily="2" charset="0"/>
            </a:endParaRPr>
          </a:p>
        </p:txBody>
      </p:sp>
      <p:sp>
        <p:nvSpPr>
          <p:cNvPr id="9" name="Text 1"/>
          <p:cNvSpPr/>
          <p:nvPr/>
        </p:nvSpPr>
        <p:spPr>
          <a:xfrm>
            <a:off x="879565" y="2508066"/>
            <a:ext cx="4712216" cy="7051320"/>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latin typeface="Titillium Web" panose="00000500000000000000" pitchFamily="2" charset="0"/>
              </a:rPr>
              <a:t>The preliminary findings highlight Cool Runnings Poultry as a socially responsible, high-potential enterprise with a clearly articulated mission and vision. The business demonstrates strong momentum through its localized production model and community-centered objectives. </a:t>
            </a:r>
          </a:p>
          <a:p>
            <a:pPr marL="0" indent="0" algn="l">
              <a:lnSpc>
                <a:spcPts val="1600"/>
              </a:lnSpc>
              <a:spcBef>
                <a:spcPts val="1200"/>
              </a:spcBef>
              <a:spcAft>
                <a:spcPts val="600"/>
              </a:spcAft>
              <a:buNone/>
            </a:pPr>
            <a:r>
              <a:rPr lang="en-GB" sz="1200" b="1" dirty="0">
                <a:solidFill>
                  <a:srgbClr val="1D1D1D"/>
                </a:solidFill>
                <a:latin typeface="Titillium Web" pitchFamily="34" charset="0"/>
                <a:ea typeface="Titillium Web" pitchFamily="34" charset="-122"/>
                <a:cs typeface="Titillium Web" pitchFamily="34" charset="-120"/>
              </a:rPr>
              <a:t>Financial Position:  </a:t>
            </a:r>
          </a:p>
          <a:p>
            <a:pPr marL="0" indent="0" algn="l">
              <a:lnSpc>
                <a:spcPts val="1600"/>
              </a:lnSpc>
              <a:spcAft>
                <a:spcPts val="600"/>
              </a:spcAft>
              <a:buNone/>
            </a:pPr>
            <a:r>
              <a:rPr lang="en-US" sz="1200" dirty="0">
                <a:solidFill>
                  <a:srgbClr val="1D1D1D"/>
                </a:solidFill>
                <a:latin typeface="Titillium Web" pitchFamily="34" charset="0"/>
                <a:ea typeface="Titillium Web" pitchFamily="34" charset="-122"/>
                <a:cs typeface="Titillium Web" pitchFamily="34" charset="-120"/>
              </a:rPr>
              <a:t>Strong revenue forecasts of R600,000 in 2025 and projected profit growth exceeding R1.2 million. Start-up capital requirement of R328,000 is defined for infrastructure, feed, and livestock, with break-even expected within seven months. </a:t>
            </a:r>
          </a:p>
          <a:p>
            <a:pPr marL="0" indent="0" algn="l">
              <a:lnSpc>
                <a:spcPts val="1600"/>
              </a:lnSpc>
              <a:spcAft>
                <a:spcPts val="600"/>
              </a:spcAft>
              <a:buNone/>
            </a:pPr>
            <a:r>
              <a:rPr lang="en-GB" sz="1200" b="1" dirty="0">
                <a:solidFill>
                  <a:srgbClr val="1D1D1D"/>
                </a:solidFill>
                <a:latin typeface="Titillium Web" pitchFamily="34" charset="0"/>
              </a:rPr>
              <a:t>IT Infrastructure:  </a:t>
            </a:r>
          </a:p>
          <a:p>
            <a:pPr marL="0" indent="0" algn="l">
              <a:lnSpc>
                <a:spcPts val="1600"/>
              </a:lnSpc>
              <a:spcAft>
                <a:spcPts val="600"/>
              </a:spcAft>
              <a:buNone/>
            </a:pPr>
            <a:r>
              <a:rPr lang="en-US" sz="1200" dirty="0">
                <a:solidFill>
                  <a:srgbClr val="1D1D1D"/>
                </a:solidFill>
                <a:latin typeface="Titillium Web" pitchFamily="34" charset="0"/>
                <a:ea typeface="Titillium Web" pitchFamily="34" charset="-122"/>
                <a:cs typeface="Titillium Web" pitchFamily="34" charset="-120"/>
              </a:rPr>
              <a:t>The business plan references digital marketing, customer relationship engagement, and logistics support systems. However, there is no evidence of CRM systems, accounting software, or integrated IT platforms in active use. </a:t>
            </a:r>
          </a:p>
          <a:p>
            <a:pPr marL="0" indent="0" algn="l">
              <a:lnSpc>
                <a:spcPts val="1600"/>
              </a:lnSpc>
              <a:spcAft>
                <a:spcPts val="600"/>
              </a:spcAft>
              <a:buNone/>
            </a:pPr>
            <a:r>
              <a:rPr lang="en-GB" sz="1200" b="1" dirty="0">
                <a:solidFill>
                  <a:srgbClr val="1D1D1D"/>
                </a:solidFill>
                <a:latin typeface="Titillium Web" pitchFamily="34" charset="0"/>
              </a:rPr>
              <a:t>Operational Capacity: </a:t>
            </a:r>
          </a:p>
          <a:p>
            <a:pPr marL="0" indent="0" algn="l">
              <a:lnSpc>
                <a:spcPts val="1600"/>
              </a:lnSpc>
              <a:spcAft>
                <a:spcPts val="600"/>
              </a:spcAft>
              <a:buNone/>
            </a:pPr>
            <a:r>
              <a:rPr lang="en-US" sz="1200" dirty="0">
                <a:solidFill>
                  <a:srgbClr val="1D1D1D"/>
                </a:solidFill>
                <a:latin typeface="Titillium Web" pitchFamily="34" charset="0"/>
                <a:ea typeface="Titillium Web" pitchFamily="34" charset="-122"/>
                <a:cs typeface="Titillium Web" pitchFamily="34" charset="-120"/>
              </a:rPr>
              <a:t>Well-defined operational objectives include strict biosecurity, staff training, and localized micro-farm expansion. Facilities, equipment, and compliance protocols (e.g., vaccination, sanitation) are outlined. The staffing plan prioritizes farmworkers, distribution teams, and technical staff, emphasizing women’s empowerment. </a:t>
            </a:r>
          </a:p>
          <a:p>
            <a:pPr marL="0" indent="0" algn="l">
              <a:lnSpc>
                <a:spcPts val="1600"/>
              </a:lnSpc>
              <a:spcAft>
                <a:spcPts val="600"/>
              </a:spcAft>
              <a:buNone/>
            </a:pPr>
            <a:r>
              <a:rPr lang="en-GB" sz="1200" b="1" dirty="0">
                <a:solidFill>
                  <a:srgbClr val="1D1D1D"/>
                </a:solidFill>
                <a:latin typeface="Titillium Web" pitchFamily="34" charset="0"/>
                <a:ea typeface="Titillium Web" pitchFamily="34" charset="-122"/>
                <a:cs typeface="Titillium Web" pitchFamily="34" charset="-120"/>
              </a:rPr>
              <a:t>Market Position:  </a:t>
            </a:r>
          </a:p>
          <a:p>
            <a:pPr marL="0" indent="0" algn="l">
              <a:lnSpc>
                <a:spcPts val="1600"/>
              </a:lnSpc>
              <a:spcAft>
                <a:spcPts val="600"/>
              </a:spcAft>
              <a:buNone/>
            </a:pPr>
            <a:r>
              <a:rPr lang="en-US" sz="1200" dirty="0">
                <a:solidFill>
                  <a:srgbClr val="1D1D1D"/>
                </a:solidFill>
                <a:latin typeface="Titillium Web" pitchFamily="34" charset="0"/>
                <a:ea typeface="Titillium Web" pitchFamily="34" charset="-122"/>
                <a:cs typeface="Titillium Web" pitchFamily="34" charset="-120"/>
              </a:rPr>
              <a:t>A strong value proposition focuses on affordability, freshness, and reliability, supported by local sourcing and a distributed production model. However, there is no evidence of CRM usage, structured sales funnel management, or segmented market tracking.</a:t>
            </a:r>
          </a:p>
          <a:p>
            <a:pPr marL="0" indent="0" algn="l">
              <a:lnSpc>
                <a:spcPts val="1600"/>
              </a:lnSpc>
              <a:spcBef>
                <a:spcPts val="600"/>
              </a:spcBef>
              <a:spcAft>
                <a:spcPts val="600"/>
              </a:spcAft>
              <a:buNone/>
            </a:pPr>
            <a:r>
              <a:rPr lang="en-GB" sz="1200" b="1" dirty="0">
                <a:solidFill>
                  <a:srgbClr val="1D1D1D"/>
                </a:solidFill>
                <a:latin typeface="Titillium Web" pitchFamily="34" charset="0"/>
                <a:ea typeface="Titillium Web" pitchFamily="34" charset="-122"/>
                <a:cs typeface="Titillium Web" pitchFamily="34" charset="-120"/>
              </a:rPr>
              <a:t>Governance: </a:t>
            </a:r>
          </a:p>
          <a:p>
            <a:pPr>
              <a:lnSpc>
                <a:spcPts val="1600"/>
              </a:lnSpc>
              <a:spcAft>
                <a:spcPts val="600"/>
              </a:spcAft>
            </a:pPr>
            <a:r>
              <a:rPr lang="en-US" sz="1200" dirty="0">
                <a:solidFill>
                  <a:srgbClr val="1D1D1D"/>
                </a:solidFill>
                <a:latin typeface="Titillium Web" pitchFamily="34" charset="0"/>
                <a:ea typeface="Titillium Web" pitchFamily="34" charset="-122"/>
                <a:cs typeface="Titillium Web" pitchFamily="34" charset="-120"/>
              </a:rPr>
              <a:t>The company shows a clear commitment to integrity, sustainability, and transparency as core values. Basic compliance with statutory business registration and sectoral requirements is noted, alongside a strategy to empower women and create jobs, aligning with SDG 8 and SDG 12. </a:t>
            </a:r>
            <a:endParaRPr lang="en-US" sz="1050" dirty="0"/>
          </a:p>
        </p:txBody>
      </p:sp>
      <p:sp>
        <p:nvSpPr>
          <p:cNvPr id="10" name="Text 2"/>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a:t>
            </a:r>
            <a:endParaRPr lang="en-US" sz="1000" b="1" dirty="0">
              <a:latin typeface="Titillium Web" panose="00000500000000000000" pitchFamily="2" charset="0"/>
            </a:endParaRPr>
          </a:p>
        </p:txBody>
      </p:sp>
      <p:sp>
        <p:nvSpPr>
          <p:cNvPr id="13" name="Text 5"/>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As-is Scenario Analysis</a:t>
            </a:r>
            <a:endParaRPr lang="en-US" sz="1350" dirty="0"/>
          </a:p>
        </p:txBody>
      </p:sp>
      <p:sp>
        <p:nvSpPr>
          <p:cNvPr id="14" name="Text 6"/>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sp>
        <p:nvSpPr>
          <p:cNvPr id="2" name="Flowchart: Connector 1">
            <a:extLst>
              <a:ext uri="{FF2B5EF4-FFF2-40B4-BE49-F238E27FC236}">
                <a16:creationId xmlns:a16="http://schemas.microsoft.com/office/drawing/2014/main" id="{D41E080E-A352-DDDB-B8DB-D5D5A2651327}"/>
              </a:ext>
            </a:extLst>
          </p:cNvPr>
          <p:cNvSpPr/>
          <p:nvPr/>
        </p:nvSpPr>
        <p:spPr>
          <a:xfrm>
            <a:off x="7001205" y="9415096"/>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3B1C7CD3-BE5E-5A5B-6C12-455990D6F144}"/>
              </a:ext>
            </a:extLst>
          </p:cNvPr>
          <p:cNvGrpSpPr/>
          <p:nvPr/>
        </p:nvGrpSpPr>
        <p:grpSpPr>
          <a:xfrm>
            <a:off x="5591781" y="1412484"/>
            <a:ext cx="1382886" cy="1387866"/>
            <a:chOff x="5591781" y="1412484"/>
            <a:chExt cx="1382886" cy="1387866"/>
          </a:xfrm>
        </p:grpSpPr>
        <p:sp>
          <p:nvSpPr>
            <p:cNvPr id="16" name="Rectangle 15">
              <a:extLst>
                <a:ext uri="{FF2B5EF4-FFF2-40B4-BE49-F238E27FC236}">
                  <a16:creationId xmlns:a16="http://schemas.microsoft.com/office/drawing/2014/main" id="{44651424-B9AE-2DA3-A6A5-C1309D0D0306}"/>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124C3004-6C7A-1586-3A99-55F46E3CEA35}"/>
                </a:ext>
              </a:extLst>
            </p:cNvPr>
            <p:cNvPicPr>
              <a:picLocks noChangeAspect="1"/>
            </p:cNvPicPr>
            <p:nvPr/>
          </p:nvPicPr>
          <p:blipFill>
            <a:blip r:embed="rId4"/>
            <a:srcRect t="17079" b="17079"/>
            <a:stretch/>
          </p:blipFill>
          <p:spPr>
            <a:xfrm>
              <a:off x="5591781" y="1712378"/>
              <a:ext cx="1158067" cy="762487"/>
            </a:xfrm>
            <a:prstGeom prst="rect">
              <a:avLst/>
            </a:prstGeom>
            <a:ln>
              <a:solidFill>
                <a:schemeClr val="accent6">
                  <a:lumMod val="75000"/>
                </a:schemeClr>
              </a:solidFill>
            </a:ln>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8D1BB1-BF1C-F756-B959-39500F904070}"/>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94C2F9D1-3B78-6DF5-9FEE-DF5539F9528A}"/>
              </a:ext>
            </a:extLst>
          </p:cNvPr>
          <p:cNvPicPr>
            <a:picLocks noChangeAspect="1"/>
          </p:cNvPicPr>
          <p:nvPr/>
        </p:nvPicPr>
        <p:blipFill>
          <a:blip r:embed="rId3"/>
          <a:stretch>
            <a:fillRect/>
          </a:stretch>
        </p:blipFill>
        <p:spPr>
          <a:xfrm>
            <a:off x="0" y="0"/>
            <a:ext cx="7772400" cy="10058400"/>
          </a:xfrm>
          <a:prstGeom prst="rect">
            <a:avLst/>
          </a:prstGeom>
        </p:spPr>
      </p:pic>
      <p:pic>
        <p:nvPicPr>
          <p:cNvPr id="6" name="Image 4" descr="preencoded.png">
            <a:extLst>
              <a:ext uri="{FF2B5EF4-FFF2-40B4-BE49-F238E27FC236}">
                <a16:creationId xmlns:a16="http://schemas.microsoft.com/office/drawing/2014/main" id="{9E935DAA-4A9E-4B32-2984-72FA2776B51B}"/>
              </a:ext>
            </a:extLst>
          </p:cNvPr>
          <p:cNvPicPr>
            <a:picLocks noChangeAspect="1"/>
          </p:cNvPicPr>
          <p:nvPr/>
        </p:nvPicPr>
        <p:blipFill>
          <a:blip r:embed="rId4"/>
          <a:stretch>
            <a:fillRect/>
          </a:stretch>
        </p:blipFill>
        <p:spPr>
          <a:xfrm>
            <a:off x="796962" y="919932"/>
            <a:ext cx="6177705" cy="190500"/>
          </a:xfrm>
          <a:prstGeom prst="rect">
            <a:avLst/>
          </a:prstGeom>
        </p:spPr>
      </p:pic>
      <p:sp>
        <p:nvSpPr>
          <p:cNvPr id="9" name="Text 0">
            <a:extLst>
              <a:ext uri="{FF2B5EF4-FFF2-40B4-BE49-F238E27FC236}">
                <a16:creationId xmlns:a16="http://schemas.microsoft.com/office/drawing/2014/main" id="{2119834C-50C4-64CF-4BCB-2C10660D621E}"/>
              </a:ext>
            </a:extLst>
          </p:cNvPr>
          <p:cNvSpPr/>
          <p:nvPr/>
        </p:nvSpPr>
        <p:spPr>
          <a:xfrm>
            <a:off x="807232" y="1992870"/>
            <a:ext cx="4343675" cy="415535"/>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1.3 Overall Score</a:t>
            </a:r>
            <a:endParaRPr lang="en-US" sz="2800" dirty="0">
              <a:latin typeface="Titillium Web" panose="00000500000000000000" pitchFamily="2" charset="0"/>
            </a:endParaRPr>
          </a:p>
        </p:txBody>
      </p:sp>
      <p:sp>
        <p:nvSpPr>
          <p:cNvPr id="10" name="Text 1">
            <a:extLst>
              <a:ext uri="{FF2B5EF4-FFF2-40B4-BE49-F238E27FC236}">
                <a16:creationId xmlns:a16="http://schemas.microsoft.com/office/drawing/2014/main" id="{A828B516-E8CC-C5B7-D0B5-A7C0193830AA}"/>
              </a:ext>
            </a:extLst>
          </p:cNvPr>
          <p:cNvSpPr/>
          <p:nvPr/>
        </p:nvSpPr>
        <p:spPr>
          <a:xfrm>
            <a:off x="5187639" y="677036"/>
            <a:ext cx="1771650" cy="209550"/>
          </a:xfrm>
          <a:prstGeom prst="rect">
            <a:avLst/>
          </a:prstGeom>
          <a:noFill/>
          <a:ln/>
        </p:spPr>
        <p:txBody>
          <a:bodyPr wrap="square" lIns="0" tIns="0" rIns="0" bIns="0" rtlCol="0" anchor="ctr"/>
          <a:lstStyle/>
          <a:p>
            <a:pPr algn="r">
              <a:lnSpc>
                <a:spcPct val="79650"/>
              </a:lnSpc>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2">
            <a:extLst>
              <a:ext uri="{FF2B5EF4-FFF2-40B4-BE49-F238E27FC236}">
                <a16:creationId xmlns:a16="http://schemas.microsoft.com/office/drawing/2014/main" id="{287E9005-D347-2F1C-DAE3-272400580B02}"/>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As-is Scenario Analysis</a:t>
            </a:r>
            <a:endParaRPr lang="en-US" sz="1350" dirty="0"/>
          </a:p>
        </p:txBody>
      </p:sp>
      <p:sp>
        <p:nvSpPr>
          <p:cNvPr id="13" name="Text 3">
            <a:extLst>
              <a:ext uri="{FF2B5EF4-FFF2-40B4-BE49-F238E27FC236}">
                <a16:creationId xmlns:a16="http://schemas.microsoft.com/office/drawing/2014/main" id="{B6758736-FF94-AD2F-AD85-9144EB928218}"/>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2</a:t>
            </a:r>
            <a:endParaRPr lang="en-US" sz="1200" dirty="0"/>
          </a:p>
        </p:txBody>
      </p:sp>
      <p:pic>
        <p:nvPicPr>
          <p:cNvPr id="18" name="Image 4" descr="preencoded.png">
            <a:extLst>
              <a:ext uri="{FF2B5EF4-FFF2-40B4-BE49-F238E27FC236}">
                <a16:creationId xmlns:a16="http://schemas.microsoft.com/office/drawing/2014/main" id="{0CF880D8-04B7-8816-D04A-BC882777D249}"/>
              </a:ext>
            </a:extLst>
          </p:cNvPr>
          <p:cNvPicPr>
            <a:picLocks noChangeAspect="1"/>
          </p:cNvPicPr>
          <p:nvPr/>
        </p:nvPicPr>
        <p:blipFill>
          <a:blip r:embed="rId5"/>
          <a:stretch>
            <a:fillRect/>
          </a:stretch>
        </p:blipFill>
        <p:spPr>
          <a:xfrm>
            <a:off x="2762007" y="4982749"/>
            <a:ext cx="4660172" cy="147205"/>
          </a:xfrm>
          <a:prstGeom prst="rect">
            <a:avLst/>
          </a:prstGeom>
        </p:spPr>
      </p:pic>
      <p:pic>
        <p:nvPicPr>
          <p:cNvPr id="19" name="Image 5" descr="preencoded.png">
            <a:extLst>
              <a:ext uri="{FF2B5EF4-FFF2-40B4-BE49-F238E27FC236}">
                <a16:creationId xmlns:a16="http://schemas.microsoft.com/office/drawing/2014/main" id="{0A096542-599E-A5ED-16B3-44A5A100084D}"/>
              </a:ext>
            </a:extLst>
          </p:cNvPr>
          <p:cNvPicPr>
            <a:picLocks noChangeAspect="1"/>
          </p:cNvPicPr>
          <p:nvPr/>
        </p:nvPicPr>
        <p:blipFill>
          <a:blip r:embed="rId6"/>
          <a:stretch>
            <a:fillRect/>
          </a:stretch>
        </p:blipFill>
        <p:spPr>
          <a:xfrm>
            <a:off x="2758105" y="6503895"/>
            <a:ext cx="4664088" cy="147205"/>
          </a:xfrm>
          <a:prstGeom prst="rect">
            <a:avLst/>
          </a:prstGeom>
        </p:spPr>
      </p:pic>
      <p:pic>
        <p:nvPicPr>
          <p:cNvPr id="20" name="Image 6" descr="preencoded.png">
            <a:extLst>
              <a:ext uri="{FF2B5EF4-FFF2-40B4-BE49-F238E27FC236}">
                <a16:creationId xmlns:a16="http://schemas.microsoft.com/office/drawing/2014/main" id="{8B0ACA46-F057-1A1B-1755-7AB5F2231D23}"/>
              </a:ext>
            </a:extLst>
          </p:cNvPr>
          <p:cNvPicPr>
            <a:picLocks noChangeAspect="1"/>
          </p:cNvPicPr>
          <p:nvPr/>
        </p:nvPicPr>
        <p:blipFill>
          <a:blip r:embed="rId6"/>
          <a:stretch>
            <a:fillRect/>
          </a:stretch>
        </p:blipFill>
        <p:spPr>
          <a:xfrm>
            <a:off x="2761933" y="7764267"/>
            <a:ext cx="4660172" cy="147205"/>
          </a:xfrm>
          <a:prstGeom prst="rect">
            <a:avLst/>
          </a:prstGeom>
        </p:spPr>
      </p:pic>
      <p:sp>
        <p:nvSpPr>
          <p:cNvPr id="21" name="Text 0">
            <a:extLst>
              <a:ext uri="{FF2B5EF4-FFF2-40B4-BE49-F238E27FC236}">
                <a16:creationId xmlns:a16="http://schemas.microsoft.com/office/drawing/2014/main" id="{6957AE7E-461B-EE09-E278-708D933246A6}"/>
              </a:ext>
            </a:extLst>
          </p:cNvPr>
          <p:cNvSpPr/>
          <p:nvPr/>
        </p:nvSpPr>
        <p:spPr>
          <a:xfrm>
            <a:off x="3484030" y="8188820"/>
            <a:ext cx="1317481" cy="264968"/>
          </a:xfrm>
          <a:prstGeom prst="rect">
            <a:avLst/>
          </a:prstGeom>
          <a:noFill/>
          <a:ln/>
        </p:spPr>
        <p:txBody>
          <a:bodyPr wrap="square" lIns="0" tIns="0" rIns="0" bIns="0" rtlCol="0" anchor="ctr"/>
          <a:lstStyle/>
          <a:p>
            <a:pPr>
              <a:lnSpc>
                <a:spcPct val="59333"/>
              </a:lnSpc>
            </a:pPr>
            <a:r>
              <a:rPr lang="en-US" sz="1854" b="1" dirty="0">
                <a:solidFill>
                  <a:srgbClr val="000000"/>
                </a:solidFill>
                <a:latin typeface="Open Sans" pitchFamily="34" charset="0"/>
                <a:ea typeface="Open Sans" pitchFamily="34" charset="-122"/>
                <a:cs typeface="Open Sans" pitchFamily="34" charset="-120"/>
              </a:rPr>
              <a:t>26 %</a:t>
            </a:r>
            <a:endParaRPr lang="en-US" sz="1854" dirty="0"/>
          </a:p>
        </p:txBody>
      </p:sp>
      <p:pic>
        <p:nvPicPr>
          <p:cNvPr id="22" name="Image 7" descr="preencoded.png">
            <a:extLst>
              <a:ext uri="{FF2B5EF4-FFF2-40B4-BE49-F238E27FC236}">
                <a16:creationId xmlns:a16="http://schemas.microsoft.com/office/drawing/2014/main" id="{7D203E55-7EC8-1B2B-09A8-315098D4984C}"/>
              </a:ext>
            </a:extLst>
          </p:cNvPr>
          <p:cNvPicPr>
            <a:picLocks noChangeAspect="1"/>
          </p:cNvPicPr>
          <p:nvPr/>
        </p:nvPicPr>
        <p:blipFill>
          <a:blip r:embed="rId7"/>
          <a:stretch>
            <a:fillRect/>
          </a:stretch>
        </p:blipFill>
        <p:spPr>
          <a:xfrm>
            <a:off x="4969279" y="8062195"/>
            <a:ext cx="147205" cy="1120477"/>
          </a:xfrm>
          <a:prstGeom prst="rect">
            <a:avLst/>
          </a:prstGeom>
        </p:spPr>
      </p:pic>
      <p:pic>
        <p:nvPicPr>
          <p:cNvPr id="25" name="Image 10" descr="preencoded.png">
            <a:extLst>
              <a:ext uri="{FF2B5EF4-FFF2-40B4-BE49-F238E27FC236}">
                <a16:creationId xmlns:a16="http://schemas.microsoft.com/office/drawing/2014/main" id="{85D6D0DD-DB62-831D-59CC-A399F623BE67}"/>
              </a:ext>
            </a:extLst>
          </p:cNvPr>
          <p:cNvPicPr>
            <a:picLocks noChangeAspect="1"/>
          </p:cNvPicPr>
          <p:nvPr/>
        </p:nvPicPr>
        <p:blipFill>
          <a:blip r:embed="rId7"/>
          <a:stretch>
            <a:fillRect/>
          </a:stretch>
        </p:blipFill>
        <p:spPr>
          <a:xfrm>
            <a:off x="4893962" y="5280847"/>
            <a:ext cx="147205" cy="1120477"/>
          </a:xfrm>
          <a:prstGeom prst="rect">
            <a:avLst/>
          </a:prstGeom>
        </p:spPr>
      </p:pic>
      <p:sp>
        <p:nvSpPr>
          <p:cNvPr id="28" name="Text 2">
            <a:extLst>
              <a:ext uri="{FF2B5EF4-FFF2-40B4-BE49-F238E27FC236}">
                <a16:creationId xmlns:a16="http://schemas.microsoft.com/office/drawing/2014/main" id="{814C0F63-06FD-B1B2-4CED-4640FEA2ED83}"/>
              </a:ext>
            </a:extLst>
          </p:cNvPr>
          <p:cNvSpPr/>
          <p:nvPr/>
        </p:nvSpPr>
        <p:spPr>
          <a:xfrm>
            <a:off x="3472797" y="8656837"/>
            <a:ext cx="1317481" cy="610899"/>
          </a:xfrm>
          <a:prstGeom prst="rect">
            <a:avLst/>
          </a:prstGeom>
          <a:noFill/>
          <a:ln/>
        </p:spPr>
        <p:txBody>
          <a:bodyPr wrap="square" lIns="0" tIns="0" rIns="0" bIns="0" rtlCol="0" anchor="ctr"/>
          <a:lstStyle/>
          <a:p>
            <a:r>
              <a:rPr lang="en-US" sz="927" b="1" dirty="0">
                <a:solidFill>
                  <a:srgbClr val="0E1116"/>
                </a:solidFill>
                <a:latin typeface="Titillium Web" panose="00000500000000000000" pitchFamily="2" charset="0"/>
                <a:ea typeface="Open Sans" pitchFamily="34" charset="-122"/>
                <a:cs typeface="Open Sans" pitchFamily="34" charset="-120"/>
              </a:rPr>
              <a:t>Governance: </a:t>
            </a:r>
            <a:r>
              <a:rPr lang="en-US" sz="927" dirty="0">
                <a:solidFill>
                  <a:srgbClr val="0E1116"/>
                </a:solidFill>
                <a:latin typeface="Titillium Web" panose="00000500000000000000" pitchFamily="2" charset="0"/>
                <a:ea typeface="Open Sans" pitchFamily="34" charset="-122"/>
                <a:cs typeface="Open Sans" pitchFamily="34" charset="-120"/>
              </a:rPr>
              <a:t>  Ther is no board of directors, no risk register, and policies not signed or enforced.</a:t>
            </a:r>
          </a:p>
          <a:p>
            <a:endParaRPr lang="en-US" sz="927" dirty="0">
              <a:solidFill>
                <a:srgbClr val="0E1116"/>
              </a:solidFill>
              <a:latin typeface="Titillium Web" panose="00000500000000000000" pitchFamily="2" charset="0"/>
              <a:ea typeface="Open Sans" pitchFamily="34" charset="-122"/>
              <a:cs typeface="Open Sans" pitchFamily="34" charset="-120"/>
            </a:endParaRPr>
          </a:p>
          <a:p>
            <a:r>
              <a:rPr lang="en-US" sz="1200" b="1" dirty="0">
                <a:solidFill>
                  <a:srgbClr val="0E1116"/>
                </a:solidFill>
                <a:latin typeface="Titillium Web" panose="00000500000000000000" pitchFamily="2" charset="0"/>
                <a:ea typeface="Open Sans" pitchFamily="34" charset="-122"/>
                <a:cs typeface="Open Sans" pitchFamily="34" charset="-120"/>
              </a:rPr>
              <a:t>Weight: </a:t>
            </a:r>
            <a:r>
              <a:rPr lang="en-US" sz="1200" dirty="0">
                <a:solidFill>
                  <a:srgbClr val="0E1116"/>
                </a:solidFill>
                <a:latin typeface="Titillium Web" panose="00000500000000000000" pitchFamily="2" charset="0"/>
                <a:ea typeface="Open Sans" pitchFamily="34" charset="-122"/>
                <a:cs typeface="Open Sans" pitchFamily="34" charset="-120"/>
              </a:rPr>
              <a:t>0.15</a:t>
            </a:r>
            <a:endParaRPr lang="en-US" sz="1200" dirty="0">
              <a:latin typeface="Titillium Web" panose="00000500000000000000" pitchFamily="2" charset="0"/>
            </a:endParaRPr>
          </a:p>
        </p:txBody>
      </p:sp>
      <p:sp>
        <p:nvSpPr>
          <p:cNvPr id="29" name="Text 3">
            <a:extLst>
              <a:ext uri="{FF2B5EF4-FFF2-40B4-BE49-F238E27FC236}">
                <a16:creationId xmlns:a16="http://schemas.microsoft.com/office/drawing/2014/main" id="{0B3CD66D-0A1A-A2EC-D3CE-57FC76038065}"/>
              </a:ext>
            </a:extLst>
          </p:cNvPr>
          <p:cNvSpPr/>
          <p:nvPr/>
        </p:nvSpPr>
        <p:spPr>
          <a:xfrm>
            <a:off x="5985823" y="8188819"/>
            <a:ext cx="1420524" cy="253141"/>
          </a:xfrm>
          <a:prstGeom prst="rect">
            <a:avLst/>
          </a:prstGeom>
          <a:noFill/>
          <a:ln/>
        </p:spPr>
        <p:txBody>
          <a:bodyPr wrap="square" lIns="0" tIns="0" rIns="0" bIns="0" rtlCol="0" anchor="ctr"/>
          <a:lstStyle/>
          <a:p>
            <a:pPr>
              <a:lnSpc>
                <a:spcPct val="59333"/>
              </a:lnSpc>
            </a:pPr>
            <a:r>
              <a:rPr lang="en-US" sz="1854" b="1" dirty="0">
                <a:solidFill>
                  <a:srgbClr val="000000"/>
                </a:solidFill>
                <a:latin typeface="Open Sans" pitchFamily="34" charset="0"/>
                <a:ea typeface="Open Sans" pitchFamily="34" charset="-122"/>
                <a:cs typeface="Open Sans" pitchFamily="34" charset="-120"/>
              </a:rPr>
              <a:t>43 %</a:t>
            </a:r>
            <a:endParaRPr lang="en-US" sz="1854" dirty="0"/>
          </a:p>
        </p:txBody>
      </p:sp>
      <p:sp>
        <p:nvSpPr>
          <p:cNvPr id="30" name="Text 4">
            <a:extLst>
              <a:ext uri="{FF2B5EF4-FFF2-40B4-BE49-F238E27FC236}">
                <a16:creationId xmlns:a16="http://schemas.microsoft.com/office/drawing/2014/main" id="{5614158C-CF73-F19F-33BB-ACC148A2BB4C}"/>
              </a:ext>
            </a:extLst>
          </p:cNvPr>
          <p:cNvSpPr/>
          <p:nvPr/>
        </p:nvSpPr>
        <p:spPr>
          <a:xfrm>
            <a:off x="5985830" y="8567696"/>
            <a:ext cx="1420524" cy="765464"/>
          </a:xfrm>
          <a:prstGeom prst="rect">
            <a:avLst/>
          </a:prstGeom>
          <a:noFill/>
          <a:ln/>
        </p:spPr>
        <p:txBody>
          <a:bodyPr wrap="square" lIns="0" tIns="0" rIns="0" bIns="0" rtlCol="0" anchor="ctr"/>
          <a:lstStyle/>
          <a:p>
            <a:r>
              <a:rPr lang="en-US" sz="927" b="1" dirty="0">
                <a:solidFill>
                  <a:srgbClr val="0E1116"/>
                </a:solidFill>
                <a:latin typeface="Titillium Web" panose="00000500000000000000" pitchFamily="2" charset="0"/>
                <a:ea typeface="Open Sans" pitchFamily="34" charset="-122"/>
                <a:cs typeface="Open Sans" pitchFamily="34" charset="-120"/>
              </a:rPr>
              <a:t>Financial:</a:t>
            </a:r>
            <a:r>
              <a:rPr lang="en-US" sz="927" dirty="0">
                <a:solidFill>
                  <a:srgbClr val="0E1116"/>
                </a:solidFill>
                <a:latin typeface="Titillium Web" panose="00000500000000000000" pitchFamily="2" charset="0"/>
                <a:ea typeface="Open Sans" pitchFamily="34" charset="-122"/>
                <a:cs typeface="Open Sans" pitchFamily="34" charset="-120"/>
              </a:rPr>
              <a:t> Clear revenue forecasts but no variance analysis, controls, or audit-ready tools.</a:t>
            </a:r>
          </a:p>
          <a:p>
            <a:endParaRPr lang="en-US" sz="927" dirty="0">
              <a:solidFill>
                <a:srgbClr val="0E1116"/>
              </a:solidFill>
              <a:latin typeface="Titillium Web" panose="00000500000000000000" pitchFamily="2" charset="0"/>
              <a:ea typeface="Open Sans" pitchFamily="34" charset="-122"/>
              <a:cs typeface="Open Sans" pitchFamily="34" charset="-120"/>
            </a:endParaRPr>
          </a:p>
          <a:p>
            <a:r>
              <a:rPr lang="en-US" sz="1200" b="1" dirty="0">
                <a:solidFill>
                  <a:srgbClr val="0E1116"/>
                </a:solidFill>
                <a:latin typeface="Titillium Web" panose="00000500000000000000" pitchFamily="2" charset="0"/>
                <a:ea typeface="Open Sans" pitchFamily="34" charset="-122"/>
                <a:cs typeface="Open Sans" pitchFamily="34" charset="-120"/>
              </a:rPr>
              <a:t>Weight: </a:t>
            </a:r>
            <a:r>
              <a:rPr lang="en-US" sz="1200" dirty="0">
                <a:solidFill>
                  <a:srgbClr val="0E1116"/>
                </a:solidFill>
                <a:latin typeface="Titillium Web" panose="00000500000000000000" pitchFamily="2" charset="0"/>
                <a:ea typeface="Open Sans" pitchFamily="34" charset="-122"/>
                <a:cs typeface="Open Sans" pitchFamily="34" charset="-120"/>
              </a:rPr>
              <a:t>0.25</a:t>
            </a:r>
            <a:endParaRPr lang="en-US" sz="1200" dirty="0">
              <a:latin typeface="Titillium Web" panose="00000500000000000000" pitchFamily="2" charset="0"/>
            </a:endParaRPr>
          </a:p>
        </p:txBody>
      </p:sp>
      <p:sp>
        <p:nvSpPr>
          <p:cNvPr id="32" name="Text 5">
            <a:extLst>
              <a:ext uri="{FF2B5EF4-FFF2-40B4-BE49-F238E27FC236}">
                <a16:creationId xmlns:a16="http://schemas.microsoft.com/office/drawing/2014/main" id="{88602A0A-EE89-11FC-130F-7004F4B83D82}"/>
              </a:ext>
            </a:extLst>
          </p:cNvPr>
          <p:cNvSpPr/>
          <p:nvPr/>
        </p:nvSpPr>
        <p:spPr>
          <a:xfrm>
            <a:off x="2758105" y="4516111"/>
            <a:ext cx="3511635" cy="412173"/>
          </a:xfrm>
          <a:prstGeom prst="rect">
            <a:avLst/>
          </a:prstGeom>
          <a:noFill/>
          <a:ln/>
        </p:spPr>
        <p:txBody>
          <a:bodyPr wrap="square" lIns="0" tIns="0" rIns="0" bIns="0" rtlCol="0" anchor="ctr"/>
          <a:lstStyle/>
          <a:p>
            <a:pPr>
              <a:lnSpc>
                <a:spcPct val="86166"/>
              </a:lnSpc>
            </a:pPr>
            <a:r>
              <a:rPr lang="en-US" sz="2400" b="1" dirty="0">
                <a:solidFill>
                  <a:srgbClr val="0E1116"/>
                </a:solidFill>
                <a:latin typeface="Open Sans" pitchFamily="34" charset="0"/>
                <a:ea typeface="Open Sans" pitchFamily="34" charset="-122"/>
                <a:cs typeface="Open Sans" pitchFamily="34" charset="-120"/>
              </a:rPr>
              <a:t>Scores Per Domain</a:t>
            </a:r>
            <a:endParaRPr lang="en-US" sz="2400" dirty="0"/>
          </a:p>
        </p:txBody>
      </p:sp>
      <p:sp>
        <p:nvSpPr>
          <p:cNvPr id="33" name="Text 6">
            <a:extLst>
              <a:ext uri="{FF2B5EF4-FFF2-40B4-BE49-F238E27FC236}">
                <a16:creationId xmlns:a16="http://schemas.microsoft.com/office/drawing/2014/main" id="{318BBC4D-8005-BE57-46FE-7CB0AD293612}"/>
              </a:ext>
            </a:extLst>
          </p:cNvPr>
          <p:cNvSpPr/>
          <p:nvPr/>
        </p:nvSpPr>
        <p:spPr>
          <a:xfrm>
            <a:off x="3484030" y="5352998"/>
            <a:ext cx="1361642" cy="250248"/>
          </a:xfrm>
          <a:prstGeom prst="rect">
            <a:avLst/>
          </a:prstGeom>
          <a:noFill/>
          <a:ln/>
        </p:spPr>
        <p:txBody>
          <a:bodyPr wrap="square" lIns="0" tIns="0" rIns="0" bIns="0" rtlCol="0" anchor="ctr"/>
          <a:lstStyle/>
          <a:p>
            <a:pPr>
              <a:lnSpc>
                <a:spcPct val="59333"/>
              </a:lnSpc>
            </a:pPr>
            <a:r>
              <a:rPr lang="en-US" sz="1854" b="1" dirty="0">
                <a:solidFill>
                  <a:srgbClr val="000000"/>
                </a:solidFill>
                <a:latin typeface="Open Sans" pitchFamily="34" charset="0"/>
                <a:ea typeface="Open Sans" pitchFamily="34" charset="-122"/>
                <a:cs typeface="Open Sans" pitchFamily="34" charset="-120"/>
              </a:rPr>
              <a:t>19 %</a:t>
            </a:r>
            <a:endParaRPr lang="en-US" sz="1854" dirty="0"/>
          </a:p>
        </p:txBody>
      </p:sp>
      <p:sp>
        <p:nvSpPr>
          <p:cNvPr id="34" name="Text 7">
            <a:extLst>
              <a:ext uri="{FF2B5EF4-FFF2-40B4-BE49-F238E27FC236}">
                <a16:creationId xmlns:a16="http://schemas.microsoft.com/office/drawing/2014/main" id="{1D7E2185-326F-066B-4693-432E5CA10BB5}"/>
              </a:ext>
            </a:extLst>
          </p:cNvPr>
          <p:cNvSpPr/>
          <p:nvPr/>
        </p:nvSpPr>
        <p:spPr>
          <a:xfrm>
            <a:off x="3484030" y="5816617"/>
            <a:ext cx="1409932" cy="510727"/>
          </a:xfrm>
          <a:prstGeom prst="rect">
            <a:avLst/>
          </a:prstGeom>
          <a:noFill/>
          <a:ln/>
        </p:spPr>
        <p:txBody>
          <a:bodyPr wrap="square" lIns="0" tIns="0" rIns="0" bIns="0" rtlCol="0" anchor="ctr"/>
          <a:lstStyle/>
          <a:p>
            <a:r>
              <a:rPr lang="en-US" sz="927" b="1" dirty="0">
                <a:solidFill>
                  <a:srgbClr val="0E1116"/>
                </a:solidFill>
                <a:latin typeface="Titillium Web" panose="00000500000000000000" pitchFamily="2" charset="0"/>
                <a:ea typeface="Open Sans" pitchFamily="34" charset="-122"/>
                <a:cs typeface="Open Sans" pitchFamily="34" charset="-120"/>
              </a:rPr>
              <a:t>IT Infrastructure: </a:t>
            </a:r>
            <a:r>
              <a:rPr lang="en-US" sz="927" dirty="0">
                <a:solidFill>
                  <a:srgbClr val="0E1116"/>
                </a:solidFill>
                <a:latin typeface="Titillium Web" panose="00000500000000000000" pitchFamily="2" charset="0"/>
                <a:ea typeface="Open Sans" pitchFamily="34" charset="-122"/>
                <a:cs typeface="Open Sans" pitchFamily="34" charset="-120"/>
              </a:rPr>
              <a:t>No evidence of CRM, ERP, or accounting platforms. Plans remain conceptual.</a:t>
            </a:r>
          </a:p>
          <a:p>
            <a:endParaRPr lang="en-US" sz="927" dirty="0">
              <a:solidFill>
                <a:srgbClr val="0E1116"/>
              </a:solidFill>
              <a:latin typeface="Titillium Web" panose="00000500000000000000" pitchFamily="2" charset="0"/>
              <a:ea typeface="Open Sans" pitchFamily="34" charset="-122"/>
              <a:cs typeface="Open Sans" pitchFamily="34" charset="-120"/>
            </a:endParaRPr>
          </a:p>
          <a:p>
            <a:r>
              <a:rPr lang="en-US" sz="1200" b="1" dirty="0">
                <a:solidFill>
                  <a:srgbClr val="0E1116"/>
                </a:solidFill>
                <a:latin typeface="Titillium Web" panose="00000500000000000000" pitchFamily="2" charset="0"/>
                <a:ea typeface="Open Sans" pitchFamily="34" charset="-122"/>
                <a:cs typeface="Open Sans" pitchFamily="34" charset="-120"/>
              </a:rPr>
              <a:t>Weight:  </a:t>
            </a:r>
            <a:r>
              <a:rPr lang="en-US" sz="930" dirty="0">
                <a:solidFill>
                  <a:srgbClr val="0E1116"/>
                </a:solidFill>
                <a:latin typeface="Titillium Web" panose="00000500000000000000" pitchFamily="2" charset="0"/>
                <a:ea typeface="Open Sans" pitchFamily="34" charset="-122"/>
                <a:cs typeface="Open Sans" pitchFamily="34" charset="-120"/>
              </a:rPr>
              <a:t>0.20</a:t>
            </a:r>
            <a:endParaRPr lang="en-US" sz="930" dirty="0">
              <a:latin typeface="Titillium Web" panose="00000500000000000000" pitchFamily="2" charset="0"/>
            </a:endParaRPr>
          </a:p>
        </p:txBody>
      </p:sp>
      <p:sp>
        <p:nvSpPr>
          <p:cNvPr id="35" name="Text 8">
            <a:extLst>
              <a:ext uri="{FF2B5EF4-FFF2-40B4-BE49-F238E27FC236}">
                <a16:creationId xmlns:a16="http://schemas.microsoft.com/office/drawing/2014/main" id="{7E389E49-CA52-0027-D5B3-9FEA58F149CC}"/>
              </a:ext>
            </a:extLst>
          </p:cNvPr>
          <p:cNvSpPr/>
          <p:nvPr/>
        </p:nvSpPr>
        <p:spPr>
          <a:xfrm>
            <a:off x="5720075" y="5352983"/>
            <a:ext cx="1427884" cy="250248"/>
          </a:xfrm>
          <a:prstGeom prst="rect">
            <a:avLst/>
          </a:prstGeom>
          <a:noFill/>
          <a:ln/>
        </p:spPr>
        <p:txBody>
          <a:bodyPr wrap="square" lIns="0" tIns="0" rIns="0" bIns="0" rtlCol="0" anchor="ctr"/>
          <a:lstStyle/>
          <a:p>
            <a:pPr>
              <a:lnSpc>
                <a:spcPct val="59333"/>
              </a:lnSpc>
            </a:pPr>
            <a:r>
              <a:rPr lang="en-US" sz="1854" b="1" dirty="0">
                <a:solidFill>
                  <a:srgbClr val="000000"/>
                </a:solidFill>
                <a:latin typeface="Open Sans" pitchFamily="34" charset="0"/>
                <a:ea typeface="Open Sans" pitchFamily="34" charset="-122"/>
                <a:cs typeface="Open Sans" pitchFamily="34" charset="-120"/>
              </a:rPr>
              <a:t>39 %</a:t>
            </a:r>
            <a:endParaRPr lang="en-US" sz="1854" dirty="0"/>
          </a:p>
        </p:txBody>
      </p:sp>
      <p:sp>
        <p:nvSpPr>
          <p:cNvPr id="36" name="Text 9">
            <a:extLst>
              <a:ext uri="{FF2B5EF4-FFF2-40B4-BE49-F238E27FC236}">
                <a16:creationId xmlns:a16="http://schemas.microsoft.com/office/drawing/2014/main" id="{DA3ED6A4-FC58-DEC7-072F-68B7F0CFF00D}"/>
              </a:ext>
            </a:extLst>
          </p:cNvPr>
          <p:cNvSpPr/>
          <p:nvPr/>
        </p:nvSpPr>
        <p:spPr>
          <a:xfrm>
            <a:off x="5725955" y="5816616"/>
            <a:ext cx="1675762" cy="485609"/>
          </a:xfrm>
          <a:prstGeom prst="rect">
            <a:avLst/>
          </a:prstGeom>
          <a:noFill/>
          <a:ln/>
        </p:spPr>
        <p:txBody>
          <a:bodyPr wrap="square" lIns="0" tIns="0" rIns="0" bIns="0" rtlCol="0" anchor="ctr"/>
          <a:lstStyle/>
          <a:p>
            <a:r>
              <a:rPr lang="en-US" sz="927" b="1" dirty="0">
                <a:solidFill>
                  <a:srgbClr val="0E1116"/>
                </a:solidFill>
                <a:latin typeface="Titillium Web" panose="00000500000000000000" pitchFamily="2" charset="0"/>
                <a:ea typeface="Open Sans" pitchFamily="34" charset="-122"/>
                <a:cs typeface="Open Sans" pitchFamily="34" charset="-120"/>
              </a:rPr>
              <a:t>Operational Capacity:</a:t>
            </a:r>
            <a:r>
              <a:rPr lang="en-US" sz="927" dirty="0">
                <a:solidFill>
                  <a:srgbClr val="0E1116"/>
                </a:solidFill>
                <a:latin typeface="Titillium Web" panose="00000500000000000000" pitchFamily="2" charset="0"/>
                <a:ea typeface="Open Sans" pitchFamily="34" charset="-122"/>
                <a:cs typeface="Open Sans" pitchFamily="34" charset="-120"/>
              </a:rPr>
              <a:t> Strong operational outline, yet no SOPs, KPIs, or performance dashboards. Systems remain informal.</a:t>
            </a:r>
          </a:p>
          <a:p>
            <a:endParaRPr lang="en-US" sz="927" dirty="0">
              <a:solidFill>
                <a:srgbClr val="0E1116"/>
              </a:solidFill>
              <a:latin typeface="Titillium Web" panose="00000500000000000000" pitchFamily="2" charset="0"/>
              <a:ea typeface="Open Sans" pitchFamily="34" charset="-122"/>
              <a:cs typeface="Open Sans" pitchFamily="34" charset="-120"/>
            </a:endParaRPr>
          </a:p>
          <a:p>
            <a:r>
              <a:rPr lang="en-US" sz="1200" b="1" dirty="0">
                <a:solidFill>
                  <a:srgbClr val="0E1116"/>
                </a:solidFill>
                <a:latin typeface="Titillium Web" panose="00000500000000000000" pitchFamily="2" charset="0"/>
                <a:ea typeface="Open Sans" pitchFamily="34" charset="-122"/>
                <a:cs typeface="Open Sans" pitchFamily="34" charset="-120"/>
              </a:rPr>
              <a:t>Weight: </a:t>
            </a:r>
            <a:r>
              <a:rPr lang="en-US" sz="930" dirty="0">
                <a:solidFill>
                  <a:srgbClr val="0E1116"/>
                </a:solidFill>
                <a:latin typeface="Titillium Web" panose="00000500000000000000" pitchFamily="2" charset="0"/>
                <a:ea typeface="Open Sans" pitchFamily="34" charset="-122"/>
                <a:cs typeface="Open Sans" pitchFamily="34" charset="-120"/>
              </a:rPr>
              <a:t>0.20</a:t>
            </a:r>
            <a:endParaRPr lang="en-US" sz="930" dirty="0">
              <a:latin typeface="Titillium Web" panose="00000500000000000000" pitchFamily="2" charset="0"/>
            </a:endParaRPr>
          </a:p>
        </p:txBody>
      </p:sp>
      <p:sp>
        <p:nvSpPr>
          <p:cNvPr id="39" name="Text 11">
            <a:extLst>
              <a:ext uri="{FF2B5EF4-FFF2-40B4-BE49-F238E27FC236}">
                <a16:creationId xmlns:a16="http://schemas.microsoft.com/office/drawing/2014/main" id="{DDD2088E-E0A1-2B63-29D8-F9DED8AB477A}"/>
              </a:ext>
            </a:extLst>
          </p:cNvPr>
          <p:cNvSpPr/>
          <p:nvPr/>
        </p:nvSpPr>
        <p:spPr>
          <a:xfrm>
            <a:off x="3484029" y="7254222"/>
            <a:ext cx="2945345" cy="309130"/>
          </a:xfrm>
          <a:prstGeom prst="rect">
            <a:avLst/>
          </a:prstGeom>
          <a:noFill/>
          <a:ln/>
        </p:spPr>
        <p:txBody>
          <a:bodyPr wrap="square" lIns="0" tIns="0" rIns="0" bIns="0" rtlCol="0" anchor="ctr"/>
          <a:lstStyle/>
          <a:p>
            <a:r>
              <a:rPr lang="en-US" sz="927" b="1" dirty="0">
                <a:solidFill>
                  <a:srgbClr val="0E1116"/>
                </a:solidFill>
                <a:latin typeface="Titillium Web" panose="00000500000000000000" pitchFamily="2" charset="0"/>
                <a:ea typeface="Open Sans" pitchFamily="34" charset="-122"/>
                <a:cs typeface="Open Sans" pitchFamily="34" charset="-120"/>
              </a:rPr>
              <a:t>Market Position: </a:t>
            </a:r>
            <a:r>
              <a:rPr lang="en-US" sz="927" dirty="0">
                <a:solidFill>
                  <a:srgbClr val="0E1116"/>
                </a:solidFill>
                <a:latin typeface="Titillium Web" panose="00000500000000000000" pitchFamily="2" charset="0"/>
                <a:ea typeface="Open Sans" pitchFamily="34" charset="-122"/>
                <a:cs typeface="Open Sans" pitchFamily="34" charset="-120"/>
              </a:rPr>
              <a:t> Strong brand narrative, affordability positioning, and wide market scope, but missing CRM-backed sales tracking and structured segmentation.</a:t>
            </a:r>
          </a:p>
          <a:p>
            <a:endParaRPr lang="en-US" sz="927" dirty="0">
              <a:solidFill>
                <a:srgbClr val="0E1116"/>
              </a:solidFill>
              <a:latin typeface="Titillium Web" panose="00000500000000000000" pitchFamily="2" charset="0"/>
              <a:ea typeface="Open Sans" pitchFamily="34" charset="-122"/>
              <a:cs typeface="Open Sans" pitchFamily="34" charset="-120"/>
            </a:endParaRPr>
          </a:p>
          <a:p>
            <a:r>
              <a:rPr lang="en-US" sz="1200" b="1" dirty="0">
                <a:solidFill>
                  <a:srgbClr val="0E1116"/>
                </a:solidFill>
                <a:latin typeface="Titillium Web" panose="00000500000000000000" pitchFamily="2" charset="0"/>
                <a:ea typeface="Open Sans" pitchFamily="34" charset="-122"/>
                <a:cs typeface="Open Sans" pitchFamily="34" charset="-120"/>
              </a:rPr>
              <a:t>Weight: </a:t>
            </a:r>
            <a:r>
              <a:rPr lang="en-US" sz="1200" dirty="0">
                <a:solidFill>
                  <a:srgbClr val="0E1116"/>
                </a:solidFill>
                <a:latin typeface="Titillium Web" panose="00000500000000000000" pitchFamily="2" charset="0"/>
                <a:ea typeface="Open Sans" pitchFamily="34" charset="-122"/>
                <a:cs typeface="Open Sans" pitchFamily="34" charset="-120"/>
              </a:rPr>
              <a:t>0.20</a:t>
            </a:r>
            <a:endParaRPr lang="en-US" sz="1200" dirty="0">
              <a:latin typeface="Titillium Web" panose="00000500000000000000" pitchFamily="2" charset="0"/>
            </a:endParaRPr>
          </a:p>
        </p:txBody>
      </p:sp>
      <p:sp>
        <p:nvSpPr>
          <p:cNvPr id="40" name="Text 12">
            <a:extLst>
              <a:ext uri="{FF2B5EF4-FFF2-40B4-BE49-F238E27FC236}">
                <a16:creationId xmlns:a16="http://schemas.microsoft.com/office/drawing/2014/main" id="{0CE31295-7B40-2F0D-B078-3DC5CA8B02D8}"/>
              </a:ext>
            </a:extLst>
          </p:cNvPr>
          <p:cNvSpPr/>
          <p:nvPr/>
        </p:nvSpPr>
        <p:spPr>
          <a:xfrm>
            <a:off x="3512332" y="6752545"/>
            <a:ext cx="1246538" cy="309131"/>
          </a:xfrm>
          <a:prstGeom prst="rect">
            <a:avLst/>
          </a:prstGeom>
          <a:noFill/>
          <a:ln/>
        </p:spPr>
        <p:txBody>
          <a:bodyPr wrap="square" lIns="0" tIns="0" rIns="0" bIns="0" rtlCol="0" anchor="ctr"/>
          <a:lstStyle/>
          <a:p>
            <a:pPr>
              <a:lnSpc>
                <a:spcPct val="66563"/>
              </a:lnSpc>
            </a:pPr>
            <a:r>
              <a:rPr lang="en-US" sz="1854" b="1" dirty="0">
                <a:solidFill>
                  <a:srgbClr val="000000"/>
                </a:solidFill>
                <a:latin typeface="Open Sans" pitchFamily="34" charset="0"/>
                <a:ea typeface="Open Sans" pitchFamily="34" charset="-122"/>
                <a:cs typeface="Open Sans" pitchFamily="34" charset="-120"/>
              </a:rPr>
              <a:t>48 %</a:t>
            </a:r>
            <a:endParaRPr lang="en-US" sz="1854" dirty="0"/>
          </a:p>
        </p:txBody>
      </p:sp>
      <p:sp>
        <p:nvSpPr>
          <p:cNvPr id="44" name="Text 1">
            <a:extLst>
              <a:ext uri="{FF2B5EF4-FFF2-40B4-BE49-F238E27FC236}">
                <a16:creationId xmlns:a16="http://schemas.microsoft.com/office/drawing/2014/main" id="{DDE12123-CA70-1C41-8463-6B8A41C2F2CA}"/>
              </a:ext>
            </a:extLst>
          </p:cNvPr>
          <p:cNvSpPr/>
          <p:nvPr/>
        </p:nvSpPr>
        <p:spPr>
          <a:xfrm>
            <a:off x="807232" y="2498196"/>
            <a:ext cx="4784549" cy="111061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Cool Runnings Poultry achieved a total weighted score of 35.72%, positioning it as a high-potential but formative enterprise. Strengths lie in financial planning, market positioning, and operational intent, while IT systems and governance structures remain underdeveloped.</a:t>
            </a:r>
          </a:p>
        </p:txBody>
      </p:sp>
      <p:sp>
        <p:nvSpPr>
          <p:cNvPr id="27" name="TextBox 26">
            <a:extLst>
              <a:ext uri="{FF2B5EF4-FFF2-40B4-BE49-F238E27FC236}">
                <a16:creationId xmlns:a16="http://schemas.microsoft.com/office/drawing/2014/main" id="{325A676D-19D9-74B4-311C-30986C4012C5}"/>
              </a:ext>
            </a:extLst>
          </p:cNvPr>
          <p:cNvSpPr txBox="1"/>
          <p:nvPr/>
        </p:nvSpPr>
        <p:spPr>
          <a:xfrm>
            <a:off x="782614" y="6579124"/>
            <a:ext cx="1830793" cy="1331134"/>
          </a:xfrm>
          <a:prstGeom prst="rect">
            <a:avLst/>
          </a:prstGeom>
          <a:noFill/>
        </p:spPr>
        <p:txBody>
          <a:bodyPr wrap="square" rtlCol="0">
            <a:spAutoFit/>
          </a:bodyPr>
          <a:lstStyle/>
          <a:p>
            <a:pPr algn="ctr">
              <a:lnSpc>
                <a:spcPct val="150000"/>
              </a:lnSpc>
            </a:pPr>
            <a:r>
              <a:rPr lang="en-GB" sz="2800" b="1" dirty="0">
                <a:solidFill>
                  <a:schemeClr val="bg1"/>
                </a:solidFill>
                <a:latin typeface="Titillium Web" panose="00000500000000000000" pitchFamily="2" charset="0"/>
              </a:rPr>
              <a:t>TOTAL 28%</a:t>
            </a:r>
            <a:endParaRPr lang="en-ZA" sz="2800" b="1" dirty="0">
              <a:solidFill>
                <a:schemeClr val="bg1"/>
              </a:solidFill>
              <a:latin typeface="Titillium Web" panose="00000500000000000000" pitchFamily="2" charset="0"/>
            </a:endParaRPr>
          </a:p>
        </p:txBody>
      </p:sp>
      <p:sp>
        <p:nvSpPr>
          <p:cNvPr id="11" name="Rectangle 10">
            <a:extLst>
              <a:ext uri="{FF2B5EF4-FFF2-40B4-BE49-F238E27FC236}">
                <a16:creationId xmlns:a16="http://schemas.microsoft.com/office/drawing/2014/main" id="{F21675AD-079E-E6EE-3292-7896F5779A50}"/>
              </a:ext>
            </a:extLst>
          </p:cNvPr>
          <p:cNvSpPr/>
          <p:nvPr/>
        </p:nvSpPr>
        <p:spPr>
          <a:xfrm>
            <a:off x="781099" y="3850105"/>
            <a:ext cx="1846656" cy="5979697"/>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4" name="TextBox 13">
            <a:extLst>
              <a:ext uri="{FF2B5EF4-FFF2-40B4-BE49-F238E27FC236}">
                <a16:creationId xmlns:a16="http://schemas.microsoft.com/office/drawing/2014/main" id="{C8EB7ACF-41F8-50E2-6FD2-B11ED522C8D9}"/>
              </a:ext>
            </a:extLst>
          </p:cNvPr>
          <p:cNvSpPr txBox="1"/>
          <p:nvPr/>
        </p:nvSpPr>
        <p:spPr>
          <a:xfrm rot="16200000">
            <a:off x="-1278190" y="6578343"/>
            <a:ext cx="5979698"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Total Weighted Score 36% </a:t>
            </a:r>
            <a:endParaRPr lang="en-ZA" sz="2800" b="1" dirty="0">
              <a:solidFill>
                <a:schemeClr val="bg1"/>
              </a:solidFill>
              <a:latin typeface="Titillium Web" panose="00000500000000000000" pitchFamily="2" charset="0"/>
            </a:endParaRPr>
          </a:p>
        </p:txBody>
      </p:sp>
      <p:sp>
        <p:nvSpPr>
          <p:cNvPr id="16" name="Rectangle 15">
            <a:extLst>
              <a:ext uri="{FF2B5EF4-FFF2-40B4-BE49-F238E27FC236}">
                <a16:creationId xmlns:a16="http://schemas.microsoft.com/office/drawing/2014/main" id="{A5B2F8CE-E799-CE41-6D27-7CED8966E407}"/>
              </a:ext>
            </a:extLst>
          </p:cNvPr>
          <p:cNvSpPr/>
          <p:nvPr/>
        </p:nvSpPr>
        <p:spPr>
          <a:xfrm>
            <a:off x="968992" y="3998795"/>
            <a:ext cx="1479762" cy="5704764"/>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B1AE4730-8D94-7153-28D0-BE0DE550128B}"/>
              </a:ext>
            </a:extLst>
          </p:cNvPr>
          <p:cNvGrpSpPr/>
          <p:nvPr/>
        </p:nvGrpSpPr>
        <p:grpSpPr>
          <a:xfrm>
            <a:off x="5591781" y="1412484"/>
            <a:ext cx="1382886" cy="1387866"/>
            <a:chOff x="5591781" y="1412484"/>
            <a:chExt cx="1382886" cy="1387866"/>
          </a:xfrm>
        </p:grpSpPr>
        <p:sp>
          <p:nvSpPr>
            <p:cNvPr id="7" name="Rectangle 6">
              <a:extLst>
                <a:ext uri="{FF2B5EF4-FFF2-40B4-BE49-F238E27FC236}">
                  <a16:creationId xmlns:a16="http://schemas.microsoft.com/office/drawing/2014/main" id="{461A1905-6BA5-9D5B-333A-F58705CD863F}"/>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5" name="Picture 14">
              <a:extLst>
                <a:ext uri="{FF2B5EF4-FFF2-40B4-BE49-F238E27FC236}">
                  <a16:creationId xmlns:a16="http://schemas.microsoft.com/office/drawing/2014/main" id="{47FD0D4A-F4A6-B8E5-0F55-B637E03193B6}"/>
                </a:ext>
              </a:extLst>
            </p:cNvPr>
            <p:cNvPicPr>
              <a:picLocks noChangeAspect="1"/>
            </p:cNvPicPr>
            <p:nvPr/>
          </p:nvPicPr>
          <p:blipFill>
            <a:blip r:embed="rId8"/>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342863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BA44D-589D-7540-D4C7-9025CFF5AF2D}"/>
            </a:ext>
          </a:extLst>
        </p:cNvPr>
        <p:cNvGrpSpPr/>
        <p:nvPr/>
      </p:nvGrpSpPr>
      <p:grpSpPr>
        <a:xfrm>
          <a:off x="0" y="0"/>
          <a:ext cx="0" cy="0"/>
          <a:chOff x="0" y="0"/>
          <a:chExt cx="0" cy="0"/>
        </a:xfrm>
      </p:grpSpPr>
      <p:pic>
        <p:nvPicPr>
          <p:cNvPr id="6" name="Image 4" descr="preencoded.png">
            <a:extLst>
              <a:ext uri="{FF2B5EF4-FFF2-40B4-BE49-F238E27FC236}">
                <a16:creationId xmlns:a16="http://schemas.microsoft.com/office/drawing/2014/main" id="{E20045BD-3377-4E00-69C0-183884BBBDB7}"/>
              </a:ext>
            </a:extLst>
          </p:cNvPr>
          <p:cNvPicPr>
            <a:picLocks noChangeAspect="1"/>
          </p:cNvPicPr>
          <p:nvPr/>
        </p:nvPicPr>
        <p:blipFill>
          <a:blip r:embed="rId3"/>
          <a:stretch>
            <a:fillRect/>
          </a:stretch>
        </p:blipFill>
        <p:spPr>
          <a:xfrm>
            <a:off x="796962" y="919932"/>
            <a:ext cx="6177705" cy="190500"/>
          </a:xfrm>
          <a:prstGeom prst="rect">
            <a:avLst/>
          </a:prstGeom>
        </p:spPr>
      </p:pic>
      <p:sp>
        <p:nvSpPr>
          <p:cNvPr id="9" name="Text 0">
            <a:extLst>
              <a:ext uri="{FF2B5EF4-FFF2-40B4-BE49-F238E27FC236}">
                <a16:creationId xmlns:a16="http://schemas.microsoft.com/office/drawing/2014/main" id="{823EB6B0-881D-F841-E88D-013E67A720CA}"/>
              </a:ext>
            </a:extLst>
          </p:cNvPr>
          <p:cNvSpPr/>
          <p:nvPr/>
        </p:nvSpPr>
        <p:spPr>
          <a:xfrm>
            <a:off x="807232" y="1617371"/>
            <a:ext cx="4734908" cy="1028700"/>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1.4 Potential Implications</a:t>
            </a:r>
            <a:endParaRPr lang="en-US" sz="2800" dirty="0">
              <a:latin typeface="Titillium Web" panose="00000500000000000000" pitchFamily="2" charset="0"/>
            </a:endParaRPr>
          </a:p>
        </p:txBody>
      </p:sp>
      <p:sp>
        <p:nvSpPr>
          <p:cNvPr id="10" name="Text 1">
            <a:extLst>
              <a:ext uri="{FF2B5EF4-FFF2-40B4-BE49-F238E27FC236}">
                <a16:creationId xmlns:a16="http://schemas.microsoft.com/office/drawing/2014/main" id="{7E455228-E2CF-D650-BFA5-2830FC4B87D7}"/>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2">
            <a:extLst>
              <a:ext uri="{FF2B5EF4-FFF2-40B4-BE49-F238E27FC236}">
                <a16:creationId xmlns:a16="http://schemas.microsoft.com/office/drawing/2014/main" id="{11875508-E6AA-F59F-CC9A-54121A345BCF}"/>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As-is Scenario Analysis</a:t>
            </a:r>
            <a:endParaRPr lang="en-US" sz="1350" dirty="0"/>
          </a:p>
        </p:txBody>
      </p:sp>
      <p:sp>
        <p:nvSpPr>
          <p:cNvPr id="13" name="Text 3">
            <a:extLst>
              <a:ext uri="{FF2B5EF4-FFF2-40B4-BE49-F238E27FC236}">
                <a16:creationId xmlns:a16="http://schemas.microsoft.com/office/drawing/2014/main" id="{47E1C5DC-B7C5-7017-CE74-E092C5394E37}"/>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2</a:t>
            </a:r>
            <a:endParaRPr lang="en-US" sz="1200" dirty="0"/>
          </a:p>
        </p:txBody>
      </p:sp>
      <p:sp>
        <p:nvSpPr>
          <p:cNvPr id="44" name="Text 1">
            <a:extLst>
              <a:ext uri="{FF2B5EF4-FFF2-40B4-BE49-F238E27FC236}">
                <a16:creationId xmlns:a16="http://schemas.microsoft.com/office/drawing/2014/main" id="{771DFAC6-38ED-DC46-70C6-DA242A60E82C}"/>
              </a:ext>
            </a:extLst>
          </p:cNvPr>
          <p:cNvSpPr/>
          <p:nvPr/>
        </p:nvSpPr>
        <p:spPr>
          <a:xfrm>
            <a:off x="894973" y="2474865"/>
            <a:ext cx="4696808" cy="164762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The findings suggest Cool Runnings Poultry is a mission-driven business with strong potential to expand in South Africa’s poultry sector. However, the 36% readiness score indicates a lack of institutional maturity required for funders, large-scale buyers, or regulated procurement environments. Targeted reforms across all domains are necessary.</a:t>
            </a:r>
            <a:br>
              <a:rPr dirty="0"/>
            </a:br>
            <a:br>
              <a:rPr dirty="0"/>
            </a:br>
            <a:endParaRPr lang="en-US" sz="1200" dirty="0">
              <a:solidFill>
                <a:srgbClr val="1D1D1D"/>
              </a:solidFill>
              <a:latin typeface="Titillium Web" pitchFamily="34" charset="0"/>
              <a:ea typeface="Titillium Web" pitchFamily="34" charset="-122"/>
              <a:cs typeface="Titillium Web" pitchFamily="34" charset="-120"/>
            </a:endParaRPr>
          </a:p>
        </p:txBody>
      </p:sp>
      <p:grpSp>
        <p:nvGrpSpPr>
          <p:cNvPr id="2" name="Group 1">
            <a:extLst>
              <a:ext uri="{FF2B5EF4-FFF2-40B4-BE49-F238E27FC236}">
                <a16:creationId xmlns:a16="http://schemas.microsoft.com/office/drawing/2014/main" id="{AACBCC2B-4153-ECE1-2F99-135902114F6A}"/>
              </a:ext>
            </a:extLst>
          </p:cNvPr>
          <p:cNvGrpSpPr/>
          <p:nvPr/>
        </p:nvGrpSpPr>
        <p:grpSpPr>
          <a:xfrm>
            <a:off x="890498" y="4152900"/>
            <a:ext cx="1902602" cy="2777375"/>
            <a:chOff x="890498" y="4152900"/>
            <a:chExt cx="1902602" cy="2777375"/>
          </a:xfrm>
        </p:grpSpPr>
        <p:grpSp>
          <p:nvGrpSpPr>
            <p:cNvPr id="3" name="Group 2">
              <a:extLst>
                <a:ext uri="{FF2B5EF4-FFF2-40B4-BE49-F238E27FC236}">
                  <a16:creationId xmlns:a16="http://schemas.microsoft.com/office/drawing/2014/main" id="{207D788D-30E9-4700-5DC6-6AC2C5FA1F6E}"/>
                </a:ext>
              </a:extLst>
            </p:cNvPr>
            <p:cNvGrpSpPr/>
            <p:nvPr/>
          </p:nvGrpSpPr>
          <p:grpSpPr>
            <a:xfrm>
              <a:off x="1096350" y="4591956"/>
              <a:ext cx="1661155" cy="1906665"/>
              <a:chOff x="1109050" y="4757056"/>
              <a:chExt cx="1661155" cy="1906665"/>
            </a:xfrm>
          </p:grpSpPr>
          <p:sp>
            <p:nvSpPr>
              <p:cNvPr id="17" name="Text 1">
                <a:extLst>
                  <a:ext uri="{FF2B5EF4-FFF2-40B4-BE49-F238E27FC236}">
                    <a16:creationId xmlns:a16="http://schemas.microsoft.com/office/drawing/2014/main" id="{00B93133-3D8F-7460-76E1-50EB337C9743}"/>
                  </a:ext>
                </a:extLst>
              </p:cNvPr>
              <p:cNvSpPr/>
              <p:nvPr/>
            </p:nvSpPr>
            <p:spPr>
              <a:xfrm>
                <a:off x="1109050" y="4757056"/>
                <a:ext cx="1661155" cy="491493"/>
              </a:xfrm>
              <a:prstGeom prst="rect">
                <a:avLst/>
              </a:prstGeom>
              <a:noFill/>
              <a:ln/>
            </p:spPr>
            <p:txBody>
              <a:bodyPr wrap="square" lIns="0" tIns="0" rIns="0" bIns="0" rtlCol="0" anchor="ctr"/>
              <a:lstStyle/>
              <a:p>
                <a:r>
                  <a:rPr lang="en-US" sz="1360" b="1" dirty="0">
                    <a:latin typeface="Titillium Web" panose="00000500000000000000" pitchFamily="2" charset="0"/>
                    <a:ea typeface="Oswald" pitchFamily="34" charset="-122"/>
                    <a:cs typeface="Oswald" pitchFamily="34" charset="-120"/>
                  </a:rPr>
                  <a:t>Financial Systems  </a:t>
                </a:r>
              </a:p>
              <a:p>
                <a:r>
                  <a:rPr lang="en-US" sz="1360" b="1" dirty="0">
                    <a:latin typeface="Titillium Web" panose="00000500000000000000" pitchFamily="2" charset="0"/>
                    <a:ea typeface="Oswald" pitchFamily="34" charset="-122"/>
                    <a:cs typeface="Oswald" pitchFamily="34" charset="-120"/>
                  </a:rPr>
                  <a:t>Require Digitization                                          and Governance</a:t>
                </a:r>
              </a:p>
              <a:p>
                <a:endParaRPr lang="en-US" sz="1360" dirty="0">
                  <a:latin typeface="Titillium Web" panose="00000500000000000000" pitchFamily="2" charset="0"/>
                </a:endParaRPr>
              </a:p>
            </p:txBody>
          </p:sp>
          <p:sp>
            <p:nvSpPr>
              <p:cNvPr id="18" name="Text 2">
                <a:extLst>
                  <a:ext uri="{FF2B5EF4-FFF2-40B4-BE49-F238E27FC236}">
                    <a16:creationId xmlns:a16="http://schemas.microsoft.com/office/drawing/2014/main" id="{474297EF-4F29-87E7-76D2-E72085051A18}"/>
                  </a:ext>
                </a:extLst>
              </p:cNvPr>
              <p:cNvSpPr/>
              <p:nvPr/>
            </p:nvSpPr>
            <p:spPr>
              <a:xfrm>
                <a:off x="1109050" y="5605845"/>
                <a:ext cx="1399778" cy="1057876"/>
              </a:xfrm>
              <a:prstGeom prst="rect">
                <a:avLst/>
              </a:prstGeom>
              <a:noFill/>
              <a:ln/>
            </p:spPr>
            <p:txBody>
              <a:bodyPr wrap="square" lIns="0" tIns="0" rIns="0" bIns="0" rtlCol="0" anchor="ctr"/>
              <a:lstStyle/>
              <a:p>
                <a:r>
                  <a:rPr lang="en-US" sz="952" dirty="0">
                    <a:latin typeface="Titillium Web" panose="00000500000000000000" pitchFamily="2" charset="0"/>
                    <a:ea typeface="Archivo Narrow" pitchFamily="34" charset="-122"/>
                    <a:cs typeface="Archivo Narrow" pitchFamily="34" charset="-120"/>
                  </a:rPr>
                  <a:t>Deploy accounting tools to improve financial tracking, introduce structured budgeting processes, and establish regular reporting to strengthen internal controls and support funding readiness.</a:t>
                </a:r>
                <a:endParaRPr lang="en-US" sz="952" dirty="0">
                  <a:latin typeface="Titillium Web" panose="00000500000000000000" pitchFamily="2" charset="0"/>
                </a:endParaRPr>
              </a:p>
            </p:txBody>
          </p:sp>
        </p:grpSp>
        <p:sp>
          <p:nvSpPr>
            <p:cNvPr id="4" name="Rectangle 3">
              <a:extLst>
                <a:ext uri="{FF2B5EF4-FFF2-40B4-BE49-F238E27FC236}">
                  <a16:creationId xmlns:a16="http://schemas.microsoft.com/office/drawing/2014/main" id="{A54BF31F-EC89-FBE6-D495-5EE7B51A5DB8}"/>
                </a:ext>
              </a:extLst>
            </p:cNvPr>
            <p:cNvSpPr/>
            <p:nvPr/>
          </p:nvSpPr>
          <p:spPr>
            <a:xfrm>
              <a:off x="890498" y="4152900"/>
              <a:ext cx="1902602" cy="2777375"/>
            </a:xfrm>
            <a:prstGeom prst="rect">
              <a:avLst/>
            </a:prstGeom>
            <a:solidFill>
              <a:schemeClr val="bg1">
                <a:lumMod val="85000"/>
                <a:alpha val="12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grpSp>
        <p:nvGrpSpPr>
          <p:cNvPr id="45" name="Group 44">
            <a:extLst>
              <a:ext uri="{FF2B5EF4-FFF2-40B4-BE49-F238E27FC236}">
                <a16:creationId xmlns:a16="http://schemas.microsoft.com/office/drawing/2014/main" id="{A4D6778E-DDD4-6D4B-2179-DDFB868E4484}"/>
              </a:ext>
            </a:extLst>
          </p:cNvPr>
          <p:cNvGrpSpPr/>
          <p:nvPr/>
        </p:nvGrpSpPr>
        <p:grpSpPr>
          <a:xfrm>
            <a:off x="2938794" y="4152900"/>
            <a:ext cx="1902602" cy="2777375"/>
            <a:chOff x="2951494" y="4318000"/>
            <a:chExt cx="1902602" cy="2777375"/>
          </a:xfrm>
        </p:grpSpPr>
        <p:grpSp>
          <p:nvGrpSpPr>
            <p:cNvPr id="15" name="Group 14">
              <a:extLst>
                <a:ext uri="{FF2B5EF4-FFF2-40B4-BE49-F238E27FC236}">
                  <a16:creationId xmlns:a16="http://schemas.microsoft.com/office/drawing/2014/main" id="{E71124D2-BD36-E55A-1D6B-B93D683EF35D}"/>
                </a:ext>
              </a:extLst>
            </p:cNvPr>
            <p:cNvGrpSpPr/>
            <p:nvPr/>
          </p:nvGrpSpPr>
          <p:grpSpPr>
            <a:xfrm>
              <a:off x="3126499" y="4515912"/>
              <a:ext cx="1426924" cy="2023160"/>
              <a:chOff x="3322930" y="4986217"/>
              <a:chExt cx="1426924" cy="2023160"/>
            </a:xfrm>
          </p:grpSpPr>
          <p:sp>
            <p:nvSpPr>
              <p:cNvPr id="21" name="Text 3">
                <a:extLst>
                  <a:ext uri="{FF2B5EF4-FFF2-40B4-BE49-F238E27FC236}">
                    <a16:creationId xmlns:a16="http://schemas.microsoft.com/office/drawing/2014/main" id="{BA005B3C-3A3D-5339-F5FE-817771434A8B}"/>
                  </a:ext>
                </a:extLst>
              </p:cNvPr>
              <p:cNvSpPr/>
              <p:nvPr/>
            </p:nvSpPr>
            <p:spPr>
              <a:xfrm>
                <a:off x="3322930" y="4986217"/>
                <a:ext cx="1391079" cy="986902"/>
              </a:xfrm>
              <a:prstGeom prst="rect">
                <a:avLst/>
              </a:prstGeom>
              <a:noFill/>
              <a:ln/>
            </p:spPr>
            <p:txBody>
              <a:bodyPr wrap="square" lIns="0" tIns="0" rIns="0" bIns="0" rtlCol="0" anchor="ctr"/>
              <a:lstStyle/>
              <a:p>
                <a:r>
                  <a:rPr lang="en-US" sz="1360" b="1" dirty="0">
                    <a:latin typeface="Titillium Web" panose="00000500000000000000" pitchFamily="2" charset="0"/>
                    <a:ea typeface="Oswald" pitchFamily="34" charset="-122"/>
                    <a:cs typeface="Oswald" pitchFamily="34" charset="-120"/>
                  </a:rPr>
                  <a:t>Digital Tools Must Be Fully Activated and Governed</a:t>
                </a:r>
              </a:p>
              <a:p>
                <a:endParaRPr lang="en-US" sz="1360" dirty="0">
                  <a:latin typeface="Titillium Web" panose="00000500000000000000" pitchFamily="2" charset="0"/>
                </a:endParaRPr>
              </a:p>
            </p:txBody>
          </p:sp>
          <p:sp>
            <p:nvSpPr>
              <p:cNvPr id="22" name="Text 4">
                <a:extLst>
                  <a:ext uri="{FF2B5EF4-FFF2-40B4-BE49-F238E27FC236}">
                    <a16:creationId xmlns:a16="http://schemas.microsoft.com/office/drawing/2014/main" id="{04E9AFB5-BA77-04B0-2C64-FE864C6F4B8F}"/>
                  </a:ext>
                </a:extLst>
              </p:cNvPr>
              <p:cNvSpPr/>
              <p:nvPr/>
            </p:nvSpPr>
            <p:spPr>
              <a:xfrm>
                <a:off x="3358775" y="5754621"/>
                <a:ext cx="1391079" cy="1254756"/>
              </a:xfrm>
              <a:prstGeom prst="rect">
                <a:avLst/>
              </a:prstGeom>
              <a:noFill/>
              <a:ln/>
            </p:spPr>
            <p:txBody>
              <a:bodyPr wrap="square" lIns="0" tIns="0" rIns="0" bIns="0" rtlCol="0" anchor="ctr"/>
              <a:lstStyle/>
              <a:p>
                <a:r>
                  <a:rPr lang="en-US" sz="952" dirty="0">
                    <a:latin typeface="Titillium Web" panose="00000500000000000000" pitchFamily="2" charset="0"/>
                    <a:ea typeface="Archivo Narrow" pitchFamily="34" charset="-122"/>
                    <a:cs typeface="Archivo Narrow" pitchFamily="34" charset="-120"/>
                  </a:rPr>
                  <a:t>Implement CRM, digital invoicing, and basic cybersecurity protocols to reduce inefficiencies and improve traceability.</a:t>
                </a:r>
                <a:endParaRPr lang="en-US" sz="952" dirty="0">
                  <a:latin typeface="Titillium Web" panose="00000500000000000000" pitchFamily="2" charset="0"/>
                </a:endParaRPr>
              </a:p>
            </p:txBody>
          </p:sp>
        </p:grpSp>
        <p:sp>
          <p:nvSpPr>
            <p:cNvPr id="28" name="Rectangle 27">
              <a:extLst>
                <a:ext uri="{FF2B5EF4-FFF2-40B4-BE49-F238E27FC236}">
                  <a16:creationId xmlns:a16="http://schemas.microsoft.com/office/drawing/2014/main" id="{E86AD0F0-F4AC-D767-08C8-C01EFE1F3C80}"/>
                </a:ext>
              </a:extLst>
            </p:cNvPr>
            <p:cNvSpPr/>
            <p:nvPr/>
          </p:nvSpPr>
          <p:spPr>
            <a:xfrm>
              <a:off x="2951494" y="4318000"/>
              <a:ext cx="1902602" cy="2777375"/>
            </a:xfrm>
            <a:prstGeom prst="rect">
              <a:avLst/>
            </a:prstGeom>
            <a:solidFill>
              <a:schemeClr val="bg1">
                <a:lumMod val="85000"/>
                <a:alpha val="12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grpSp>
        <p:nvGrpSpPr>
          <p:cNvPr id="11" name="Group 10">
            <a:extLst>
              <a:ext uri="{FF2B5EF4-FFF2-40B4-BE49-F238E27FC236}">
                <a16:creationId xmlns:a16="http://schemas.microsoft.com/office/drawing/2014/main" id="{8FCCA771-33CA-9295-BB73-E1C0DB5EE7F1}"/>
              </a:ext>
            </a:extLst>
          </p:cNvPr>
          <p:cNvGrpSpPr/>
          <p:nvPr/>
        </p:nvGrpSpPr>
        <p:grpSpPr>
          <a:xfrm>
            <a:off x="4980697" y="4152900"/>
            <a:ext cx="1902602" cy="2777375"/>
            <a:chOff x="4980697" y="4152900"/>
            <a:chExt cx="1902602" cy="2777375"/>
          </a:xfrm>
        </p:grpSpPr>
        <p:sp>
          <p:nvSpPr>
            <p:cNvPr id="25" name="Text 5">
              <a:extLst>
                <a:ext uri="{FF2B5EF4-FFF2-40B4-BE49-F238E27FC236}">
                  <a16:creationId xmlns:a16="http://schemas.microsoft.com/office/drawing/2014/main" id="{B5CFE425-5929-597A-F7B6-EA1198030DB2}"/>
                </a:ext>
              </a:extLst>
            </p:cNvPr>
            <p:cNvSpPr/>
            <p:nvPr/>
          </p:nvSpPr>
          <p:spPr>
            <a:xfrm>
              <a:off x="5174938" y="4479780"/>
              <a:ext cx="1681563" cy="683871"/>
            </a:xfrm>
            <a:prstGeom prst="rect">
              <a:avLst/>
            </a:prstGeom>
            <a:noFill/>
            <a:ln/>
          </p:spPr>
          <p:txBody>
            <a:bodyPr wrap="square" lIns="0" tIns="0" rIns="0" bIns="0" rtlCol="0" anchor="ctr"/>
            <a:lstStyle/>
            <a:p>
              <a:r>
                <a:rPr lang="en-US" sz="1360" b="1" dirty="0">
                  <a:latin typeface="Titillium Web" panose="00000500000000000000" pitchFamily="2" charset="0"/>
                  <a:ea typeface="Oswald" pitchFamily="34" charset="-122"/>
                  <a:cs typeface="Oswald" pitchFamily="34" charset="-120"/>
                </a:rPr>
                <a:t>Operational Consistency Depends on Systemization</a:t>
              </a:r>
            </a:p>
            <a:p>
              <a:endParaRPr lang="en-US" sz="1360" dirty="0">
                <a:latin typeface="Titillium Web" panose="00000500000000000000" pitchFamily="2" charset="0"/>
              </a:endParaRPr>
            </a:p>
          </p:txBody>
        </p:sp>
        <p:sp>
          <p:nvSpPr>
            <p:cNvPr id="26" name="Text 6">
              <a:extLst>
                <a:ext uri="{FF2B5EF4-FFF2-40B4-BE49-F238E27FC236}">
                  <a16:creationId xmlns:a16="http://schemas.microsoft.com/office/drawing/2014/main" id="{4040BE5B-EB3A-EAB3-CBCE-17F710460C6C}"/>
                </a:ext>
              </a:extLst>
            </p:cNvPr>
            <p:cNvSpPr/>
            <p:nvPr/>
          </p:nvSpPr>
          <p:spPr>
            <a:xfrm>
              <a:off x="5168319" y="5419807"/>
              <a:ext cx="1568829" cy="628173"/>
            </a:xfrm>
            <a:prstGeom prst="rect">
              <a:avLst/>
            </a:prstGeom>
            <a:noFill/>
            <a:ln/>
          </p:spPr>
          <p:txBody>
            <a:bodyPr wrap="square" lIns="0" tIns="0" rIns="0" bIns="0" rtlCol="0" anchor="ctr"/>
            <a:lstStyle/>
            <a:p>
              <a:r>
                <a:rPr lang="en-US" sz="952" dirty="0">
                  <a:latin typeface="Titillium Web" panose="00000500000000000000" pitchFamily="2" charset="0"/>
                  <a:ea typeface="Archivo Narrow" pitchFamily="34" charset="-122"/>
                  <a:cs typeface="Archivo Narrow" pitchFamily="34" charset="-120"/>
                </a:rPr>
                <a:t>Document SOPs, define staff roles, and introduce performance tracking systems to improve consistency and reduce founder dependency..</a:t>
              </a:r>
              <a:endParaRPr lang="en-US" sz="952" dirty="0">
                <a:latin typeface="Titillium Web" panose="00000500000000000000" pitchFamily="2" charset="0"/>
              </a:endParaRPr>
            </a:p>
          </p:txBody>
        </p:sp>
        <p:sp>
          <p:nvSpPr>
            <p:cNvPr id="32" name="Rectangle 31">
              <a:extLst>
                <a:ext uri="{FF2B5EF4-FFF2-40B4-BE49-F238E27FC236}">
                  <a16:creationId xmlns:a16="http://schemas.microsoft.com/office/drawing/2014/main" id="{F60D449D-2A0F-A3F8-E2A9-C74089F8BB31}"/>
                </a:ext>
              </a:extLst>
            </p:cNvPr>
            <p:cNvSpPr/>
            <p:nvPr/>
          </p:nvSpPr>
          <p:spPr>
            <a:xfrm>
              <a:off x="4980697" y="4152900"/>
              <a:ext cx="1902602" cy="2777375"/>
            </a:xfrm>
            <a:prstGeom prst="rect">
              <a:avLst/>
            </a:prstGeom>
            <a:solidFill>
              <a:schemeClr val="bg1">
                <a:lumMod val="85000"/>
                <a:alpha val="12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grpSp>
        <p:nvGrpSpPr>
          <p:cNvPr id="48" name="Group 47">
            <a:extLst>
              <a:ext uri="{FF2B5EF4-FFF2-40B4-BE49-F238E27FC236}">
                <a16:creationId xmlns:a16="http://schemas.microsoft.com/office/drawing/2014/main" id="{5E32BE08-69C4-D769-1A83-CE0CFBBFCAAA}"/>
              </a:ext>
            </a:extLst>
          </p:cNvPr>
          <p:cNvGrpSpPr/>
          <p:nvPr/>
        </p:nvGrpSpPr>
        <p:grpSpPr>
          <a:xfrm>
            <a:off x="873375" y="7090525"/>
            <a:ext cx="1902602" cy="2777375"/>
            <a:chOff x="886075" y="7166725"/>
            <a:chExt cx="1902602" cy="2777375"/>
          </a:xfrm>
        </p:grpSpPr>
        <p:sp>
          <p:nvSpPr>
            <p:cNvPr id="29" name="Text 7">
              <a:extLst>
                <a:ext uri="{FF2B5EF4-FFF2-40B4-BE49-F238E27FC236}">
                  <a16:creationId xmlns:a16="http://schemas.microsoft.com/office/drawing/2014/main" id="{EFB17110-FE1B-43A0-CD7E-DBFC559E6633}"/>
                </a:ext>
              </a:extLst>
            </p:cNvPr>
            <p:cNvSpPr/>
            <p:nvPr/>
          </p:nvSpPr>
          <p:spPr>
            <a:xfrm>
              <a:off x="1069078" y="7476347"/>
              <a:ext cx="1626653" cy="509628"/>
            </a:xfrm>
            <a:prstGeom prst="rect">
              <a:avLst/>
            </a:prstGeom>
            <a:noFill/>
            <a:ln/>
          </p:spPr>
          <p:txBody>
            <a:bodyPr wrap="square" lIns="0" tIns="0" rIns="0" bIns="0" rtlCol="0" anchor="ctr"/>
            <a:lstStyle/>
            <a:p>
              <a:r>
                <a:rPr lang="en-US" sz="1360" b="1" dirty="0">
                  <a:latin typeface="Titillium Web" panose="00000500000000000000" pitchFamily="2" charset="0"/>
                  <a:ea typeface="Oswald" pitchFamily="34" charset="-122"/>
                  <a:cs typeface="Oswald" pitchFamily="34" charset="-120"/>
                </a:rPr>
                <a:t>Commercial Growth Requires Structure, Not Just Visibility</a:t>
              </a:r>
              <a:endParaRPr lang="en-US" sz="1360" dirty="0">
                <a:latin typeface="Titillium Web" panose="00000500000000000000" pitchFamily="2" charset="0"/>
              </a:endParaRPr>
            </a:p>
          </p:txBody>
        </p:sp>
        <p:sp>
          <p:nvSpPr>
            <p:cNvPr id="30" name="Text 8">
              <a:extLst>
                <a:ext uri="{FF2B5EF4-FFF2-40B4-BE49-F238E27FC236}">
                  <a16:creationId xmlns:a16="http://schemas.microsoft.com/office/drawing/2014/main" id="{288345B9-A75E-99F7-3448-815746C5DFA2}"/>
                </a:ext>
              </a:extLst>
            </p:cNvPr>
            <p:cNvSpPr/>
            <p:nvPr/>
          </p:nvSpPr>
          <p:spPr>
            <a:xfrm>
              <a:off x="1075480" y="8209075"/>
              <a:ext cx="1694725" cy="808699"/>
            </a:xfrm>
            <a:prstGeom prst="rect">
              <a:avLst/>
            </a:prstGeom>
            <a:noFill/>
            <a:ln/>
          </p:spPr>
          <p:txBody>
            <a:bodyPr wrap="square" lIns="0" tIns="0" rIns="0" bIns="0" rtlCol="0" anchor="ctr"/>
            <a:lstStyle/>
            <a:p>
              <a:r>
                <a:rPr lang="en-US" sz="952" dirty="0">
                  <a:latin typeface="Titillium Web" panose="00000500000000000000" pitchFamily="2" charset="0"/>
                  <a:ea typeface="Archivo Narrow" pitchFamily="34" charset="-122"/>
                  <a:cs typeface="Archivo Narrow" pitchFamily="34" charset="-120"/>
                </a:rPr>
                <a:t>Develop a segmented go-to-market plan, deploy branded materials, and track pipeline data using a simple CRM or spreadsheet system</a:t>
              </a:r>
              <a:endParaRPr lang="en-US" sz="952" dirty="0">
                <a:latin typeface="Titillium Web" panose="00000500000000000000" pitchFamily="2" charset="0"/>
              </a:endParaRPr>
            </a:p>
          </p:txBody>
        </p:sp>
        <p:sp>
          <p:nvSpPr>
            <p:cNvPr id="41" name="Rectangle 40">
              <a:extLst>
                <a:ext uri="{FF2B5EF4-FFF2-40B4-BE49-F238E27FC236}">
                  <a16:creationId xmlns:a16="http://schemas.microsoft.com/office/drawing/2014/main" id="{46F39D82-41B5-5124-B8A6-5AD40C19C2D6}"/>
                </a:ext>
              </a:extLst>
            </p:cNvPr>
            <p:cNvSpPr/>
            <p:nvPr/>
          </p:nvSpPr>
          <p:spPr>
            <a:xfrm>
              <a:off x="886075" y="7166725"/>
              <a:ext cx="1902602" cy="2777375"/>
            </a:xfrm>
            <a:prstGeom prst="rect">
              <a:avLst/>
            </a:prstGeom>
            <a:solidFill>
              <a:schemeClr val="bg1">
                <a:lumMod val="85000"/>
                <a:alpha val="12000"/>
              </a:schemeClr>
            </a:solidFill>
            <a:ln>
              <a:solidFill>
                <a:schemeClr val="bg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33" name="Text 9">
            <a:extLst>
              <a:ext uri="{FF2B5EF4-FFF2-40B4-BE49-F238E27FC236}">
                <a16:creationId xmlns:a16="http://schemas.microsoft.com/office/drawing/2014/main" id="{154BEEC0-0692-B06B-BCDF-C90E861D9F56}"/>
              </a:ext>
            </a:extLst>
          </p:cNvPr>
          <p:cNvSpPr/>
          <p:nvPr/>
        </p:nvSpPr>
        <p:spPr>
          <a:xfrm>
            <a:off x="3113800" y="7428504"/>
            <a:ext cx="1492234" cy="446200"/>
          </a:xfrm>
          <a:prstGeom prst="rect">
            <a:avLst/>
          </a:prstGeom>
          <a:noFill/>
          <a:ln>
            <a:noFill/>
          </a:ln>
        </p:spPr>
        <p:txBody>
          <a:bodyPr wrap="square" lIns="0" tIns="0" rIns="0" bIns="0" rtlCol="0" anchor="ctr"/>
          <a:lstStyle/>
          <a:p>
            <a:r>
              <a:rPr lang="en-US" sz="1360" b="1" dirty="0">
                <a:latin typeface="Titillium Web" panose="00000500000000000000" pitchFamily="2" charset="0"/>
                <a:ea typeface="Oswald" pitchFamily="34" charset="-122"/>
                <a:cs typeface="Oswald" pitchFamily="34" charset="-120"/>
              </a:rPr>
              <a:t>Governance Is a High-Risk Exposure </a:t>
            </a:r>
          </a:p>
          <a:p>
            <a:endParaRPr lang="en-US" sz="1360" dirty="0">
              <a:latin typeface="Titillium Web" panose="00000500000000000000" pitchFamily="2" charset="0"/>
            </a:endParaRPr>
          </a:p>
        </p:txBody>
      </p:sp>
      <p:sp>
        <p:nvSpPr>
          <p:cNvPr id="34" name="Text 10">
            <a:extLst>
              <a:ext uri="{FF2B5EF4-FFF2-40B4-BE49-F238E27FC236}">
                <a16:creationId xmlns:a16="http://schemas.microsoft.com/office/drawing/2014/main" id="{EEEB3837-8A81-372F-C1EF-33657FFBABBF}"/>
              </a:ext>
            </a:extLst>
          </p:cNvPr>
          <p:cNvSpPr/>
          <p:nvPr/>
        </p:nvSpPr>
        <p:spPr>
          <a:xfrm>
            <a:off x="3084332" y="8295781"/>
            <a:ext cx="1521701" cy="638413"/>
          </a:xfrm>
          <a:prstGeom prst="rect">
            <a:avLst/>
          </a:prstGeom>
          <a:noFill/>
          <a:ln>
            <a:noFill/>
          </a:ln>
        </p:spPr>
        <p:txBody>
          <a:bodyPr wrap="square" lIns="0" tIns="0" rIns="0" bIns="0" rtlCol="0" anchor="ctr"/>
          <a:lstStyle/>
          <a:p>
            <a:r>
              <a:rPr lang="en-US" sz="952" dirty="0">
                <a:latin typeface="Titillium Web" panose="00000500000000000000" pitchFamily="2" charset="0"/>
                <a:ea typeface="Archivo Narrow" pitchFamily="34" charset="-122"/>
                <a:cs typeface="Archivo Narrow" pitchFamily="34" charset="-120"/>
              </a:rPr>
              <a:t>Establish a basic governance charter, draft core organizational policies, and introduce a risk register to meet compliance expectations</a:t>
            </a:r>
            <a:endParaRPr lang="en-US" sz="952" dirty="0">
              <a:latin typeface="Titillium Web" panose="00000500000000000000" pitchFamily="2" charset="0"/>
            </a:endParaRPr>
          </a:p>
        </p:txBody>
      </p:sp>
      <p:sp>
        <p:nvSpPr>
          <p:cNvPr id="14" name="Rectangle 13">
            <a:extLst>
              <a:ext uri="{FF2B5EF4-FFF2-40B4-BE49-F238E27FC236}">
                <a16:creationId xmlns:a16="http://schemas.microsoft.com/office/drawing/2014/main" id="{3C36E7B5-536F-0901-9805-3D4F1E1B0854}"/>
              </a:ext>
            </a:extLst>
          </p:cNvPr>
          <p:cNvSpPr/>
          <p:nvPr/>
        </p:nvSpPr>
        <p:spPr>
          <a:xfrm>
            <a:off x="2946910" y="7090525"/>
            <a:ext cx="1902602" cy="2777375"/>
          </a:xfrm>
          <a:prstGeom prst="rect">
            <a:avLst/>
          </a:prstGeom>
          <a:solidFill>
            <a:schemeClr val="bg1">
              <a:lumMod val="85000"/>
              <a:alpha val="12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nvGrpSpPr>
          <p:cNvPr id="19" name="Group 18">
            <a:extLst>
              <a:ext uri="{FF2B5EF4-FFF2-40B4-BE49-F238E27FC236}">
                <a16:creationId xmlns:a16="http://schemas.microsoft.com/office/drawing/2014/main" id="{05EDAC41-5110-57D1-8605-99D6221941F7}"/>
              </a:ext>
            </a:extLst>
          </p:cNvPr>
          <p:cNvGrpSpPr/>
          <p:nvPr/>
        </p:nvGrpSpPr>
        <p:grpSpPr>
          <a:xfrm>
            <a:off x="5591781" y="1412484"/>
            <a:ext cx="1382886" cy="1387866"/>
            <a:chOff x="5591781" y="1412484"/>
            <a:chExt cx="1382886" cy="1387866"/>
          </a:xfrm>
        </p:grpSpPr>
        <p:sp>
          <p:nvSpPr>
            <p:cNvPr id="20" name="Rectangle 19">
              <a:extLst>
                <a:ext uri="{FF2B5EF4-FFF2-40B4-BE49-F238E27FC236}">
                  <a16:creationId xmlns:a16="http://schemas.microsoft.com/office/drawing/2014/main" id="{D05D4F8C-6EB4-93D3-3C61-0095E705CE36}"/>
                </a:ext>
              </a:extLst>
            </p:cNvPr>
            <p:cNvSpPr/>
            <p:nvPr/>
          </p:nvSpPr>
          <p:spPr>
            <a:xfrm>
              <a:off x="6159500" y="1412484"/>
              <a:ext cx="815167" cy="1387866"/>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3" name="Picture 22">
              <a:extLst>
                <a:ext uri="{FF2B5EF4-FFF2-40B4-BE49-F238E27FC236}">
                  <a16:creationId xmlns:a16="http://schemas.microsoft.com/office/drawing/2014/main" id="{7D55B537-B28A-0044-31CD-4F454FD3B707}"/>
                </a:ext>
              </a:extLst>
            </p:cNvPr>
            <p:cNvPicPr>
              <a:picLocks noChangeAspect="1"/>
            </p:cNvPicPr>
            <p:nvPr/>
          </p:nvPicPr>
          <p:blipFill>
            <a:blip r:embed="rId4"/>
            <a:srcRect t="17079" b="17079"/>
            <a:stretch/>
          </p:blipFill>
          <p:spPr>
            <a:xfrm>
              <a:off x="5591781" y="1712378"/>
              <a:ext cx="1158067" cy="762487"/>
            </a:xfrm>
            <a:prstGeom prst="rect">
              <a:avLst/>
            </a:prstGeom>
            <a:ln>
              <a:solidFill>
                <a:schemeClr val="accent6">
                  <a:lumMod val="75000"/>
                </a:schemeClr>
              </a:solidFill>
            </a:ln>
          </p:spPr>
        </p:pic>
      </p:grpSp>
    </p:spTree>
    <p:extLst>
      <p:ext uri="{BB962C8B-B14F-4D97-AF65-F5344CB8AC3E}">
        <p14:creationId xmlns:p14="http://schemas.microsoft.com/office/powerpoint/2010/main" val="8789683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9A96C2-7584-AEDD-4245-0407ED38DAEB}"/>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E4AFDD5F-678D-A07A-DBD7-5D1E7B0F2A22}"/>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F6DD03C4-DDCE-2A83-F30E-30B54199DD60}"/>
              </a:ext>
            </a:extLst>
          </p:cNvPr>
          <p:cNvPicPr>
            <a:picLocks noChangeAspect="1"/>
          </p:cNvPicPr>
          <p:nvPr/>
        </p:nvPicPr>
        <p:blipFill>
          <a:blip r:embed="rId3"/>
          <a:srcRect/>
          <a:stretch/>
        </p:blipFill>
        <p:spPr>
          <a:xfrm>
            <a:off x="1" y="4219575"/>
            <a:ext cx="7779210" cy="4076699"/>
          </a:xfrm>
          <a:prstGeom prst="rect">
            <a:avLst/>
          </a:prstGeom>
        </p:spPr>
      </p:pic>
      <p:pic>
        <p:nvPicPr>
          <p:cNvPr id="6" name="Image 4" descr="preencoded.png">
            <a:extLst>
              <a:ext uri="{FF2B5EF4-FFF2-40B4-BE49-F238E27FC236}">
                <a16:creationId xmlns:a16="http://schemas.microsoft.com/office/drawing/2014/main" id="{7CF23CEF-74E0-D722-F468-1700795361BC}"/>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D6F874AE-4E02-0B19-CBF1-CF6E74DCA088}"/>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941A5F17-4765-41CE-5A8A-9D971244E9F2}"/>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2" name="Text 3">
            <a:extLst>
              <a:ext uri="{FF2B5EF4-FFF2-40B4-BE49-F238E27FC236}">
                <a16:creationId xmlns:a16="http://schemas.microsoft.com/office/drawing/2014/main" id="{B095825C-4BFD-ACCB-F1E1-FAFAB2148692}"/>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endParaRPr lang="en-US" sz="1200" dirty="0"/>
          </a:p>
        </p:txBody>
      </p:sp>
      <p:sp>
        <p:nvSpPr>
          <p:cNvPr id="14" name="Text 0">
            <a:extLst>
              <a:ext uri="{FF2B5EF4-FFF2-40B4-BE49-F238E27FC236}">
                <a16:creationId xmlns:a16="http://schemas.microsoft.com/office/drawing/2014/main" id="{62B9DD83-4BFB-2B3E-89EE-593BDF17052D}"/>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SECTION2</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Methodology</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C155E86A-53AA-20A3-24BE-05D86B0ED11B}"/>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06582FBB-2924-2A29-5889-5F50860F7251}"/>
              </a:ext>
            </a:extLst>
          </p:cNvPr>
          <p:cNvSpPr/>
          <p:nvPr/>
        </p:nvSpPr>
        <p:spPr>
          <a:xfrm>
            <a:off x="214856" y="865637"/>
            <a:ext cx="1054386" cy="141605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3791679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4539</TotalTime>
  <Words>11313</Words>
  <Application>Microsoft Office PowerPoint</Application>
  <PresentationFormat>Custom</PresentationFormat>
  <Paragraphs>946</Paragraphs>
  <Slides>58</Slides>
  <Notes>58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58</vt:i4>
      </vt:variant>
    </vt:vector>
  </HeadingPairs>
  <TitlesOfParts>
    <vt:vector size="65" baseType="lpstr">
      <vt:lpstr>Arial</vt:lpstr>
      <vt:lpstr>Arimo</vt:lpstr>
      <vt:lpstr>Open Sans</vt:lpstr>
      <vt:lpstr>Poppins</vt:lpstr>
      <vt:lpstr>Roboto Condensed</vt:lpstr>
      <vt:lpstr>Titillium Web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dc:description/>
  <cp:lastModifiedBy>Newcayen Maluleke</cp:lastModifiedBy>
  <cp:revision>56</cp:revision>
  <dcterms:created xsi:type="dcterms:W3CDTF">2025-05-14T08:27:49Z</dcterms:created>
  <dcterms:modified xsi:type="dcterms:W3CDTF">2025-09-29T14:37:15Z</dcterms:modified>
</cp:coreProperties>
</file>